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12.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notesSlides/notesSlide17.xml" ContentType="application/vnd.openxmlformats-officedocument.presentationml.notesSlide+xml"/>
  <Override PartName="/ppt/charts/chart5.xml" ContentType="application/vnd.openxmlformats-officedocument.drawingml.chart+xml"/>
  <Override PartName="/ppt/theme/themeOverride5.xml" ContentType="application/vnd.openxmlformats-officedocument.themeOverride+xml"/>
  <Override PartName="/ppt/notesSlides/notesSlide18.xml" ContentType="application/vnd.openxmlformats-officedocument.presentationml.notesSlide+xml"/>
  <Override PartName="/ppt/charts/chart6.xml" ContentType="application/vnd.openxmlformats-officedocument.drawingml.chart+xml"/>
  <Override PartName="/ppt/notesSlides/notesSlide19.xml" ContentType="application/vnd.openxmlformats-officedocument.presentationml.notesSlide+xml"/>
  <Override PartName="/ppt/charts/chart7.xml" ContentType="application/vnd.openxmlformats-officedocument.drawingml.chart+xml"/>
  <Override PartName="/ppt/theme/themeOverride6.xml" ContentType="application/vnd.openxmlformats-officedocument.themeOverride+xml"/>
  <Override PartName="/ppt/notesSlides/notesSlide20.xml" ContentType="application/vnd.openxmlformats-officedocument.presentationml.notesSlide+xml"/>
  <Override PartName="/ppt/charts/chart8.xml" ContentType="application/vnd.openxmlformats-officedocument.drawingml.chart+xml"/>
  <Override PartName="/ppt/theme/themeOverride7.xml" ContentType="application/vnd.openxmlformats-officedocument.themeOverride+xml"/>
  <Override PartName="/ppt/charts/chart9.xml" ContentType="application/vnd.openxmlformats-officedocument.drawingml.chart+xml"/>
  <Override PartName="/ppt/theme/themeOverride8.xml" ContentType="application/vnd.openxmlformats-officedocument.themeOverride+xml"/>
  <Override PartName="/ppt/charts/chart10.xml" ContentType="application/vnd.openxmlformats-officedocument.drawingml.chart+xml"/>
  <Override PartName="/ppt/theme/themeOverride9.xml" ContentType="application/vnd.openxmlformats-officedocument.themeOverr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rts/chart11.xml" ContentType="application/vnd.openxmlformats-officedocument.drawingml.chart+xml"/>
  <Override PartName="/ppt/theme/themeOverride10.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710" r:id="rId5"/>
    <p:sldMasterId id="2147483728" r:id="rId6"/>
    <p:sldMasterId id="2147483752" r:id="rId7"/>
  </p:sldMasterIdLst>
  <p:notesMasterIdLst>
    <p:notesMasterId r:id="rId35"/>
  </p:notesMasterIdLst>
  <p:handoutMasterIdLst>
    <p:handoutMasterId r:id="rId36"/>
  </p:handoutMasterIdLst>
  <p:sldIdLst>
    <p:sldId id="256" r:id="rId8"/>
    <p:sldId id="257" r:id="rId9"/>
    <p:sldId id="313" r:id="rId10"/>
    <p:sldId id="315" r:id="rId11"/>
    <p:sldId id="259" r:id="rId12"/>
    <p:sldId id="287" r:id="rId13"/>
    <p:sldId id="306" r:id="rId14"/>
    <p:sldId id="308" r:id="rId15"/>
    <p:sldId id="317" r:id="rId16"/>
    <p:sldId id="318" r:id="rId17"/>
    <p:sldId id="309" r:id="rId18"/>
    <p:sldId id="299" r:id="rId19"/>
    <p:sldId id="319" r:id="rId20"/>
    <p:sldId id="307" r:id="rId21"/>
    <p:sldId id="310" r:id="rId22"/>
    <p:sldId id="291" r:id="rId23"/>
    <p:sldId id="296" r:id="rId24"/>
    <p:sldId id="322" r:id="rId25"/>
    <p:sldId id="323" r:id="rId26"/>
    <p:sldId id="311" r:id="rId27"/>
    <p:sldId id="303" r:id="rId28"/>
    <p:sldId id="297" r:id="rId29"/>
    <p:sldId id="321" r:id="rId30"/>
    <p:sldId id="298" r:id="rId31"/>
    <p:sldId id="292" r:id="rId32"/>
    <p:sldId id="324" r:id="rId33"/>
    <p:sldId id="282" r:id="rId3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4000"/>
    <a:srgbClr val="0C0C0C"/>
    <a:srgbClr val="B0B0B0"/>
    <a:srgbClr val="B2B3B5"/>
    <a:srgbClr val="CC99FF"/>
    <a:srgbClr val="000000"/>
    <a:srgbClr val="FFFF00"/>
    <a:srgbClr val="D57500"/>
    <a:srgbClr val="FFFFFF"/>
    <a:srgbClr val="808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70" autoAdjust="0"/>
    <p:restoredTop sz="93741" autoAdjust="0"/>
  </p:normalViewPr>
  <p:slideViewPr>
    <p:cSldViewPr snapToGrid="0">
      <p:cViewPr>
        <p:scale>
          <a:sx n="75" d="100"/>
          <a:sy n="75" d="100"/>
        </p:scale>
        <p:origin x="-972" y="-270"/>
      </p:cViewPr>
      <p:guideLst>
        <p:guide orient="horz" pos="866"/>
        <p:guide orient="horz" pos="3889"/>
        <p:guide orient="horz" pos="2381"/>
        <p:guide orient="horz" pos="1622"/>
        <p:guide orient="horz" pos="3138"/>
        <p:guide pos="2880"/>
        <p:guide pos="287"/>
        <p:guide pos="5473"/>
        <p:guide pos="1586"/>
        <p:guide pos="417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slide" Target="slides/slide27.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oleObject" Target="file:///C:\Users\SMIT467\Documents\DWP%202013%20Incubations\Incubation%20Templates.xlsx" TargetMode="External"/><Relationship Id="rId1" Type="http://schemas.openxmlformats.org/officeDocument/2006/relationships/themeOverride" Target="../theme/themeOverride9.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10.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1" Type="http://schemas.openxmlformats.org/officeDocument/2006/relationships/oleObject" Target="file:///C:\Users\SMIT467\Documents\DWP%20Experiments\DWP%202013\FTICR%20Incubations%20Data%20DWP2013\DWP2013%20normalized%20%25%20dataset.xlsx" TargetMode="Externa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8.xml.rels><?xml version="1.0" encoding="UTF-8" standalone="yes"?>
<Relationships xmlns="http://schemas.openxmlformats.org/package/2006/relationships"><Relationship Id="rId2" Type="http://schemas.openxmlformats.org/officeDocument/2006/relationships/oleObject" Target="file:///C:\Users\SMIT467\Documents\DWP%202013%20Incubations\Incubation%20Templates.xlsx" TargetMode="External"/><Relationship Id="rId1" Type="http://schemas.openxmlformats.org/officeDocument/2006/relationships/themeOverride" Target="../theme/themeOverride7.xml"/></Relationships>
</file>

<file path=ppt/charts/_rels/chart9.xml.rels><?xml version="1.0" encoding="UTF-8" standalone="yes"?>
<Relationships xmlns="http://schemas.openxmlformats.org/package/2006/relationships"><Relationship Id="rId2" Type="http://schemas.openxmlformats.org/officeDocument/2006/relationships/oleObject" Target="file:///C:\Users\SMIT467\Documents\DWP%202013%20Incubations\Incubation%20Templates.xlsx" TargetMode="External"/><Relationship Id="rId1" Type="http://schemas.openxmlformats.org/officeDocument/2006/relationships/themeOverride" Target="../theme/themeOverride8.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10800170248989"/>
          <c:y val="9.5982658717181105E-2"/>
          <c:w val="0.76271736303232296"/>
          <c:h val="0.71963573243440404"/>
        </c:manualLayout>
      </c:layout>
      <c:scatterChart>
        <c:scatterStyle val="lineMarker"/>
        <c:varyColors val="0"/>
        <c:ser>
          <c:idx val="0"/>
          <c:order val="0"/>
          <c:tx>
            <c:v>Macropores (150 μm diameter)</c:v>
          </c:tx>
          <c:spPr>
            <a:ln w="28575">
              <a:noFill/>
            </a:ln>
          </c:spPr>
          <c:marker>
            <c:symbol val="square"/>
            <c:size val="9"/>
            <c:spPr>
              <a:noFill/>
              <a:ln w="15875">
                <a:solidFill>
                  <a:schemeClr val="accent6"/>
                </a:solidFill>
              </a:ln>
            </c:spPr>
          </c:marker>
          <c:xVal>
            <c:numRef>
              <c:f>NMS!$F$2:$F$15</c:f>
              <c:numCache>
                <c:formatCode>General</c:formatCode>
                <c:ptCount val="14"/>
                <c:pt idx="0">
                  <c:v>-6.9069996476173401E-2</c:v>
                </c:pt>
                <c:pt idx="1">
                  <c:v>8.9180000126361805E-2</c:v>
                </c:pt>
                <c:pt idx="2">
                  <c:v>-3.4880001097917598E-2</c:v>
                </c:pt>
                <c:pt idx="3">
                  <c:v>-0.731719970703125</c:v>
                </c:pt>
                <c:pt idx="4">
                  <c:v>-0.28080999851226801</c:v>
                </c:pt>
                <c:pt idx="5">
                  <c:v>0.30024001002311701</c:v>
                </c:pt>
                <c:pt idx="6">
                  <c:v>-0.188219994306564</c:v>
                </c:pt>
                <c:pt idx="7">
                  <c:v>-0.920509994029999</c:v>
                </c:pt>
                <c:pt idx="8">
                  <c:v>-0.32319000363349898</c:v>
                </c:pt>
                <c:pt idx="9">
                  <c:v>-0.88183999061584495</c:v>
                </c:pt>
                <c:pt idx="10">
                  <c:v>-1.25704002380371</c:v>
                </c:pt>
                <c:pt idx="11">
                  <c:v>-0.28602999448776201</c:v>
                </c:pt>
                <c:pt idx="12">
                  <c:v>-0.57282000780105602</c:v>
                </c:pt>
                <c:pt idx="13">
                  <c:v>0.36397999525070202</c:v>
                </c:pt>
              </c:numCache>
            </c:numRef>
          </c:xVal>
          <c:yVal>
            <c:numRef>
              <c:f>NMS!$G$2:$G$15</c:f>
              <c:numCache>
                <c:formatCode>General</c:formatCode>
                <c:ptCount val="14"/>
                <c:pt idx="0">
                  <c:v>-1.4167900085449201</c:v>
                </c:pt>
                <c:pt idx="1">
                  <c:v>-0.137749999761581</c:v>
                </c:pt>
                <c:pt idx="2">
                  <c:v>-0.309529989957809</c:v>
                </c:pt>
                <c:pt idx="3">
                  <c:v>0.76063001155853305</c:v>
                </c:pt>
                <c:pt idx="4">
                  <c:v>-0.66022002696991</c:v>
                </c:pt>
                <c:pt idx="5">
                  <c:v>0.22302000224590299</c:v>
                </c:pt>
                <c:pt idx="6">
                  <c:v>0.477939993143082</c:v>
                </c:pt>
                <c:pt idx="7">
                  <c:v>-0.17246000468730899</c:v>
                </c:pt>
                <c:pt idx="8">
                  <c:v>-1.2721199989318801</c:v>
                </c:pt>
                <c:pt idx="9">
                  <c:v>0.36151000857353199</c:v>
                </c:pt>
                <c:pt idx="10">
                  <c:v>-5.2999998442828699E-3</c:v>
                </c:pt>
                <c:pt idx="11">
                  <c:v>-0.61773997545242298</c:v>
                </c:pt>
                <c:pt idx="12">
                  <c:v>-0.49424999952316301</c:v>
                </c:pt>
                <c:pt idx="13">
                  <c:v>-0.27355998754501298</c:v>
                </c:pt>
              </c:numCache>
            </c:numRef>
          </c:yVal>
          <c:smooth val="0"/>
        </c:ser>
        <c:ser>
          <c:idx val="1"/>
          <c:order val="1"/>
          <c:tx>
            <c:v>Very fine micropores (3 μm diameter)</c:v>
          </c:tx>
          <c:spPr>
            <a:ln w="28575">
              <a:noFill/>
            </a:ln>
          </c:spPr>
          <c:marker>
            <c:symbol val="square"/>
            <c:size val="9"/>
            <c:spPr>
              <a:solidFill>
                <a:schemeClr val="accent6">
                  <a:lumMod val="75000"/>
                </a:schemeClr>
              </a:solidFill>
              <a:ln>
                <a:solidFill>
                  <a:schemeClr val="accent6">
                    <a:lumMod val="50000"/>
                  </a:schemeClr>
                </a:solidFill>
              </a:ln>
            </c:spPr>
          </c:marker>
          <c:xVal>
            <c:numRef>
              <c:f>NMS!$F$16:$F$29</c:f>
              <c:numCache>
                <c:formatCode>General</c:formatCode>
                <c:ptCount val="14"/>
                <c:pt idx="0">
                  <c:v>1.54936003684998</c:v>
                </c:pt>
                <c:pt idx="1">
                  <c:v>1.1034400463104199</c:v>
                </c:pt>
                <c:pt idx="2">
                  <c:v>0.47534000873565702</c:v>
                </c:pt>
                <c:pt idx="3">
                  <c:v>-0.39430999755859403</c:v>
                </c:pt>
                <c:pt idx="4">
                  <c:v>8.1370003521442399E-2</c:v>
                </c:pt>
                <c:pt idx="5">
                  <c:v>-8.8310003280639607E-2</c:v>
                </c:pt>
                <c:pt idx="6">
                  <c:v>-0.23984000086784399</c:v>
                </c:pt>
                <c:pt idx="7">
                  <c:v>0.29872998595237699</c:v>
                </c:pt>
                <c:pt idx="8">
                  <c:v>1.5648100376129199</c:v>
                </c:pt>
                <c:pt idx="9">
                  <c:v>2.3129999637603801E-2</c:v>
                </c:pt>
                <c:pt idx="10">
                  <c:v>0.33329999446868902</c:v>
                </c:pt>
                <c:pt idx="11">
                  <c:v>0.69268000125884999</c:v>
                </c:pt>
                <c:pt idx="12">
                  <c:v>-1.0508500337600699</c:v>
                </c:pt>
                <c:pt idx="13">
                  <c:v>0.44387999176979098</c:v>
                </c:pt>
              </c:numCache>
            </c:numRef>
          </c:xVal>
          <c:yVal>
            <c:numRef>
              <c:f>NMS!$G$16:$G$29</c:f>
              <c:numCache>
                <c:formatCode>General</c:formatCode>
                <c:ptCount val="14"/>
                <c:pt idx="0">
                  <c:v>-0.140890002250671</c:v>
                </c:pt>
                <c:pt idx="1">
                  <c:v>-6.9279998540878296E-2</c:v>
                </c:pt>
                <c:pt idx="2">
                  <c:v>-0.166920006275177</c:v>
                </c:pt>
                <c:pt idx="3">
                  <c:v>0.81181997060775801</c:v>
                </c:pt>
                <c:pt idx="4">
                  <c:v>0.49742001295089699</c:v>
                </c:pt>
                <c:pt idx="5">
                  <c:v>1.40538001060486</c:v>
                </c:pt>
                <c:pt idx="6">
                  <c:v>0.17143000662326799</c:v>
                </c:pt>
                <c:pt idx="7">
                  <c:v>-0.25084999203681901</c:v>
                </c:pt>
                <c:pt idx="8">
                  <c:v>0.179360002279282</c:v>
                </c:pt>
                <c:pt idx="9">
                  <c:v>0.69694000482559204</c:v>
                </c:pt>
                <c:pt idx="10">
                  <c:v>0.369500011205673</c:v>
                </c:pt>
                <c:pt idx="11">
                  <c:v>0.24918000400066401</c:v>
                </c:pt>
                <c:pt idx="12">
                  <c:v>-5.1660001277923598E-2</c:v>
                </c:pt>
                <c:pt idx="13">
                  <c:v>-0.164820000529289</c:v>
                </c:pt>
              </c:numCache>
            </c:numRef>
          </c:yVal>
          <c:smooth val="0"/>
        </c:ser>
        <c:ser>
          <c:idx val="3"/>
          <c:order val="2"/>
          <c:tx>
            <c:strRef>
              <c:f>NMS!$M$20</c:f>
              <c:strCache>
                <c:ptCount val="1"/>
                <c:pt idx="0">
                  <c:v>Unsaturated Hydrocarbons</c:v>
                </c:pt>
              </c:strCache>
            </c:strRef>
          </c:tx>
          <c:spPr>
            <a:ln w="28575">
              <a:solidFill>
                <a:schemeClr val="tx1"/>
              </a:solidFill>
              <a:tailEnd type="none" w="lg" len="med"/>
            </a:ln>
          </c:spPr>
          <c:marker>
            <c:symbol val="none"/>
          </c:marker>
          <c:dLbls>
            <c:dLbl>
              <c:idx val="0"/>
              <c:layout>
                <c:manualLayout>
                  <c:x val="-2.4926163075769399E-2"/>
                  <c:y val="7.9991184308068397E-2"/>
                </c:manualLayout>
              </c:layout>
              <c:tx>
                <c:rich>
                  <a:bodyPr/>
                  <a:lstStyle/>
                  <a:p>
                    <a:r>
                      <a:rPr lang="en-US" sz="1200"/>
                      <a:t>Unsaturated H</a:t>
                    </a:r>
                    <a:r>
                      <a:rPr lang="en-US" sz="1200">
                        <a:solidFill>
                          <a:sysClr val="windowText" lastClr="000000"/>
                        </a:solidFill>
                      </a:rPr>
                      <a:t>yd</a:t>
                    </a:r>
                    <a:r>
                      <a:rPr lang="en-US" sz="1200"/>
                      <a:t>rocarbons</a:t>
                    </a:r>
                    <a:endParaRPr lang="en-US"/>
                  </a:p>
                </c:rich>
              </c:tx>
              <c:dLblPos val="r"/>
              <c:showLegendKey val="0"/>
              <c:showVal val="0"/>
              <c:showCatName val="0"/>
              <c:showSerName val="0"/>
              <c:showPercent val="0"/>
              <c:showBubbleSize val="0"/>
            </c:dLbl>
            <c:dLbl>
              <c:idx val="1"/>
              <c:delete val="1"/>
            </c:dLbl>
            <c:txPr>
              <a:bodyPr/>
              <a:lstStyle/>
              <a:p>
                <a:pPr>
                  <a:defRPr sz="1200"/>
                </a:pPr>
                <a:endParaRPr lang="en-US"/>
              </a:p>
            </c:txPr>
            <c:showLegendKey val="0"/>
            <c:showVal val="1"/>
            <c:showCatName val="0"/>
            <c:showSerName val="0"/>
            <c:showPercent val="0"/>
            <c:showBubbleSize val="0"/>
            <c:showLeaderLines val="0"/>
          </c:dLbls>
          <c:xVal>
            <c:numRef>
              <c:f>NMS!$N$20:$N$21</c:f>
              <c:numCache>
                <c:formatCode>General</c:formatCode>
                <c:ptCount val="2"/>
                <c:pt idx="0">
                  <c:v>-1.1939999999999999E-2</c:v>
                </c:pt>
                <c:pt idx="1">
                  <c:v>0</c:v>
                </c:pt>
              </c:numCache>
            </c:numRef>
          </c:xVal>
          <c:yVal>
            <c:numRef>
              <c:f>NMS!$O$20:$O$21</c:f>
              <c:numCache>
                <c:formatCode>General</c:formatCode>
                <c:ptCount val="2"/>
                <c:pt idx="0">
                  <c:v>-6.4530000000000004E-2</c:v>
                </c:pt>
                <c:pt idx="1">
                  <c:v>0</c:v>
                </c:pt>
              </c:numCache>
            </c:numRef>
          </c:yVal>
          <c:smooth val="0"/>
        </c:ser>
        <c:ser>
          <c:idx val="4"/>
          <c:order val="3"/>
          <c:tx>
            <c:strRef>
              <c:f>NMS!$M$22</c:f>
              <c:strCache>
                <c:ptCount val="1"/>
                <c:pt idx="0">
                  <c:v>Proteins</c:v>
                </c:pt>
              </c:strCache>
            </c:strRef>
          </c:tx>
          <c:spPr>
            <a:ln w="25400">
              <a:solidFill>
                <a:schemeClr val="tx1"/>
              </a:solidFill>
            </a:ln>
          </c:spPr>
          <c:marker>
            <c:symbol val="none"/>
          </c:marker>
          <c:dLbls>
            <c:dLbl>
              <c:idx val="0"/>
              <c:layout>
                <c:manualLayout>
                  <c:x val="-6.62048941341917E-2"/>
                  <c:y val="-1.05820105820105E-2"/>
                </c:manualLayout>
              </c:layout>
              <c:dLblPos val="r"/>
              <c:showLegendKey val="0"/>
              <c:showVal val="0"/>
              <c:showCatName val="0"/>
              <c:showSerName val="1"/>
              <c:showPercent val="0"/>
              <c:showBubbleSize val="0"/>
            </c:dLbl>
            <c:dLbl>
              <c:idx val="1"/>
              <c:delete val="1"/>
            </c:dLbl>
            <c:txPr>
              <a:bodyPr/>
              <a:lstStyle/>
              <a:p>
                <a:pPr>
                  <a:defRPr sz="1200"/>
                </a:pPr>
                <a:endParaRPr lang="en-US"/>
              </a:p>
            </c:txPr>
            <c:showLegendKey val="0"/>
            <c:showVal val="0"/>
            <c:showCatName val="0"/>
            <c:showSerName val="1"/>
            <c:showPercent val="0"/>
            <c:showBubbleSize val="0"/>
            <c:showLeaderLines val="0"/>
          </c:dLbls>
          <c:xVal>
            <c:numRef>
              <c:f>NMS!$N$22:$N$23</c:f>
              <c:numCache>
                <c:formatCode>General</c:formatCode>
                <c:ptCount val="2"/>
                <c:pt idx="0">
                  <c:v>-0.28403</c:v>
                </c:pt>
                <c:pt idx="1">
                  <c:v>0</c:v>
                </c:pt>
              </c:numCache>
            </c:numRef>
          </c:xVal>
          <c:yVal>
            <c:numRef>
              <c:f>NMS!$O$22:$O$23</c:f>
              <c:numCache>
                <c:formatCode>General</c:formatCode>
                <c:ptCount val="2"/>
                <c:pt idx="0">
                  <c:v>0.22414999999999999</c:v>
                </c:pt>
                <c:pt idx="1">
                  <c:v>0</c:v>
                </c:pt>
              </c:numCache>
            </c:numRef>
          </c:yVal>
          <c:smooth val="0"/>
        </c:ser>
        <c:ser>
          <c:idx val="5"/>
          <c:order val="4"/>
          <c:tx>
            <c:strRef>
              <c:f>NMS!$M$24</c:f>
              <c:strCache>
                <c:ptCount val="1"/>
                <c:pt idx="0">
                  <c:v>Lignin</c:v>
                </c:pt>
              </c:strCache>
            </c:strRef>
          </c:tx>
          <c:spPr>
            <a:ln w="25400">
              <a:solidFill>
                <a:schemeClr val="tx1"/>
              </a:solidFill>
            </a:ln>
          </c:spPr>
          <c:marker>
            <c:symbol val="none"/>
          </c:marker>
          <c:dLbls>
            <c:dLbl>
              <c:idx val="0"/>
              <c:layout>
                <c:manualLayout>
                  <c:x val="-3.0792917628945302E-3"/>
                  <c:y val="-5.2910052910052898E-3"/>
                </c:manualLayout>
              </c:layout>
              <c:dLblPos val="r"/>
              <c:showLegendKey val="0"/>
              <c:showVal val="0"/>
              <c:showCatName val="0"/>
              <c:showSerName val="1"/>
              <c:showPercent val="0"/>
              <c:showBubbleSize val="0"/>
            </c:dLbl>
            <c:dLbl>
              <c:idx val="1"/>
              <c:delete val="1"/>
            </c:dLbl>
            <c:txPr>
              <a:bodyPr/>
              <a:lstStyle/>
              <a:p>
                <a:pPr>
                  <a:defRPr sz="1200"/>
                </a:pPr>
                <a:endParaRPr lang="en-US"/>
              </a:p>
            </c:txPr>
            <c:showLegendKey val="0"/>
            <c:showVal val="0"/>
            <c:showCatName val="0"/>
            <c:showSerName val="1"/>
            <c:showPercent val="0"/>
            <c:showBubbleSize val="0"/>
            <c:showLeaderLines val="0"/>
          </c:dLbls>
          <c:xVal>
            <c:numRef>
              <c:f>NMS!$N$24:$N$25</c:f>
              <c:numCache>
                <c:formatCode>General</c:formatCode>
                <c:ptCount val="2"/>
                <c:pt idx="0">
                  <c:v>-5.5449999999999999E-2</c:v>
                </c:pt>
                <c:pt idx="1">
                  <c:v>0</c:v>
                </c:pt>
              </c:numCache>
            </c:numRef>
          </c:xVal>
          <c:yVal>
            <c:numRef>
              <c:f>NMS!$O$24:$O$25</c:f>
              <c:numCache>
                <c:formatCode>General</c:formatCode>
                <c:ptCount val="2"/>
                <c:pt idx="0">
                  <c:v>0.11568000000000001</c:v>
                </c:pt>
                <c:pt idx="1">
                  <c:v>0</c:v>
                </c:pt>
              </c:numCache>
            </c:numRef>
          </c:yVal>
          <c:smooth val="0"/>
        </c:ser>
        <c:ser>
          <c:idx val="6"/>
          <c:order val="5"/>
          <c:tx>
            <c:strRef>
              <c:f>NMS!$M$26</c:f>
              <c:strCache>
                <c:ptCount val="1"/>
                <c:pt idx="0">
                  <c:v>Carbohydrates</c:v>
                </c:pt>
              </c:strCache>
            </c:strRef>
          </c:tx>
          <c:spPr>
            <a:ln w="25400">
              <a:solidFill>
                <a:schemeClr val="tx1"/>
              </a:solidFill>
            </a:ln>
          </c:spPr>
          <c:marker>
            <c:symbol val="none"/>
          </c:marker>
          <c:dLbls>
            <c:dLbl>
              <c:idx val="0"/>
              <c:layout>
                <c:manualLayout>
                  <c:x val="-0.12813316604655201"/>
                  <c:y val="1.8518563042215101E-2"/>
                </c:manualLayout>
              </c:layout>
              <c:dLblPos val="r"/>
              <c:showLegendKey val="0"/>
              <c:showVal val="0"/>
              <c:showCatName val="0"/>
              <c:showSerName val="1"/>
              <c:showPercent val="0"/>
              <c:showBubbleSize val="0"/>
            </c:dLbl>
            <c:dLbl>
              <c:idx val="1"/>
              <c:delete val="1"/>
            </c:dLbl>
            <c:txPr>
              <a:bodyPr/>
              <a:lstStyle/>
              <a:p>
                <a:pPr>
                  <a:defRPr sz="1200"/>
                </a:pPr>
                <a:endParaRPr lang="en-US"/>
              </a:p>
            </c:txPr>
            <c:showLegendKey val="0"/>
            <c:showVal val="0"/>
            <c:showCatName val="0"/>
            <c:showSerName val="1"/>
            <c:showPercent val="0"/>
            <c:showBubbleSize val="0"/>
            <c:showLeaderLines val="0"/>
          </c:dLbls>
          <c:xVal>
            <c:numRef>
              <c:f>NMS!$N$26:$N$27</c:f>
              <c:numCache>
                <c:formatCode>General</c:formatCode>
                <c:ptCount val="2"/>
                <c:pt idx="0">
                  <c:v>-0.19366</c:v>
                </c:pt>
                <c:pt idx="1">
                  <c:v>0</c:v>
                </c:pt>
              </c:numCache>
            </c:numRef>
          </c:xVal>
          <c:yVal>
            <c:numRef>
              <c:f>NMS!$O$26:$O$27</c:f>
              <c:numCache>
                <c:formatCode>General</c:formatCode>
                <c:ptCount val="2"/>
                <c:pt idx="0">
                  <c:v>9.3380000000000005E-2</c:v>
                </c:pt>
                <c:pt idx="1">
                  <c:v>0</c:v>
                </c:pt>
              </c:numCache>
            </c:numRef>
          </c:yVal>
          <c:smooth val="0"/>
        </c:ser>
        <c:ser>
          <c:idx val="8"/>
          <c:order val="6"/>
          <c:tx>
            <c:strRef>
              <c:f>NMS!$M$28</c:f>
              <c:strCache>
                <c:ptCount val="1"/>
                <c:pt idx="0">
                  <c:v>Amino Sugars</c:v>
                </c:pt>
              </c:strCache>
            </c:strRef>
          </c:tx>
          <c:spPr>
            <a:ln w="31750">
              <a:solidFill>
                <a:schemeClr val="tx1"/>
              </a:solidFill>
            </a:ln>
          </c:spPr>
          <c:marker>
            <c:symbol val="none"/>
          </c:marker>
          <c:dLbls>
            <c:dLbl>
              <c:idx val="0"/>
              <c:layout>
                <c:manualLayout>
                  <c:x val="-7.6982294072363401E-3"/>
                  <c:y val="-1.85185185185185E-2"/>
                </c:manualLayout>
              </c:layout>
              <c:dLblPos val="r"/>
              <c:showLegendKey val="0"/>
              <c:showVal val="0"/>
              <c:showCatName val="0"/>
              <c:showSerName val="1"/>
              <c:showPercent val="0"/>
              <c:showBubbleSize val="0"/>
            </c:dLbl>
            <c:dLbl>
              <c:idx val="1"/>
              <c:delete val="1"/>
            </c:dLbl>
            <c:txPr>
              <a:bodyPr/>
              <a:lstStyle/>
              <a:p>
                <a:pPr>
                  <a:defRPr sz="1200"/>
                </a:pPr>
                <a:endParaRPr lang="en-US"/>
              </a:p>
            </c:txPr>
            <c:showLegendKey val="0"/>
            <c:showVal val="0"/>
            <c:showCatName val="0"/>
            <c:showSerName val="1"/>
            <c:showPercent val="0"/>
            <c:showBubbleSize val="0"/>
            <c:showLeaderLines val="0"/>
          </c:dLbls>
          <c:xVal>
            <c:numRef>
              <c:f>NMS!$N$28:$N$29</c:f>
              <c:numCache>
                <c:formatCode>General</c:formatCode>
                <c:ptCount val="2"/>
                <c:pt idx="0">
                  <c:v>-0.23368</c:v>
                </c:pt>
                <c:pt idx="1">
                  <c:v>0</c:v>
                </c:pt>
              </c:numCache>
            </c:numRef>
          </c:xVal>
          <c:yVal>
            <c:numRef>
              <c:f>NMS!$O$28:$O$29</c:f>
              <c:numCache>
                <c:formatCode>General</c:formatCode>
                <c:ptCount val="2"/>
                <c:pt idx="0">
                  <c:v>0.18298</c:v>
                </c:pt>
                <c:pt idx="1">
                  <c:v>0</c:v>
                </c:pt>
              </c:numCache>
            </c:numRef>
          </c:yVal>
          <c:smooth val="0"/>
        </c:ser>
        <c:ser>
          <c:idx val="9"/>
          <c:order val="7"/>
          <c:tx>
            <c:strRef>
              <c:f>NMS!$M$30</c:f>
              <c:strCache>
                <c:ptCount val="1"/>
                <c:pt idx="0">
                  <c:v>Tannins</c:v>
                </c:pt>
              </c:strCache>
            </c:strRef>
          </c:tx>
          <c:spPr>
            <a:ln w="25400">
              <a:solidFill>
                <a:schemeClr val="tx1"/>
              </a:solidFill>
            </a:ln>
          </c:spPr>
          <c:marker>
            <c:symbol val="none"/>
          </c:marker>
          <c:dLbls>
            <c:dLbl>
              <c:idx val="0"/>
              <c:layout>
                <c:manualLayout>
                  <c:x val="-6.7154291382962698E-17"/>
                  <c:y val="-1.7811704834605601E-2"/>
                </c:manualLayout>
              </c:layout>
              <c:showLegendKey val="0"/>
              <c:showVal val="0"/>
              <c:showCatName val="0"/>
              <c:showSerName val="1"/>
              <c:showPercent val="0"/>
              <c:showBubbleSize val="0"/>
            </c:dLbl>
            <c:dLbl>
              <c:idx val="1"/>
              <c:delete val="1"/>
            </c:dLbl>
            <c:txPr>
              <a:bodyPr/>
              <a:lstStyle/>
              <a:p>
                <a:pPr>
                  <a:defRPr sz="1200"/>
                </a:pPr>
                <a:endParaRPr lang="en-US"/>
              </a:p>
            </c:txPr>
            <c:showLegendKey val="0"/>
            <c:showVal val="0"/>
            <c:showCatName val="0"/>
            <c:showSerName val="1"/>
            <c:showPercent val="0"/>
            <c:showBubbleSize val="0"/>
            <c:showLeaderLines val="0"/>
          </c:dLbls>
          <c:xVal>
            <c:numRef>
              <c:f>NMS!$N$30:$N$31</c:f>
              <c:numCache>
                <c:formatCode>General</c:formatCode>
                <c:ptCount val="2"/>
                <c:pt idx="0">
                  <c:v>0.2727</c:v>
                </c:pt>
                <c:pt idx="1">
                  <c:v>0</c:v>
                </c:pt>
              </c:numCache>
            </c:numRef>
          </c:xVal>
          <c:yVal>
            <c:numRef>
              <c:f>NMS!$O$30:$O$31</c:f>
              <c:numCache>
                <c:formatCode>General</c:formatCode>
                <c:ptCount val="2"/>
                <c:pt idx="0">
                  <c:v>3.78E-2</c:v>
                </c:pt>
                <c:pt idx="1">
                  <c:v>0</c:v>
                </c:pt>
              </c:numCache>
            </c:numRef>
          </c:yVal>
          <c:smooth val="0"/>
        </c:ser>
        <c:ser>
          <c:idx val="2"/>
          <c:order val="8"/>
          <c:tx>
            <c:strRef>
              <c:f>NMS!$M$18</c:f>
              <c:strCache>
                <c:ptCount val="1"/>
                <c:pt idx="0">
                  <c:v>Lipid</c:v>
                </c:pt>
              </c:strCache>
            </c:strRef>
          </c:tx>
          <c:spPr>
            <a:ln w="25400">
              <a:solidFill>
                <a:schemeClr val="tx1"/>
              </a:solidFill>
            </a:ln>
          </c:spPr>
          <c:marker>
            <c:symbol val="none"/>
          </c:marker>
          <c:dLbls>
            <c:dLbl>
              <c:idx val="0"/>
              <c:layout>
                <c:manualLayout>
                  <c:x val="-4.7729022324865297E-2"/>
                  <c:y val="1.85185185185185E-2"/>
                </c:manualLayout>
              </c:layout>
              <c:dLblPos val="r"/>
              <c:showLegendKey val="0"/>
              <c:showVal val="0"/>
              <c:showCatName val="0"/>
              <c:showSerName val="1"/>
              <c:showPercent val="0"/>
              <c:showBubbleSize val="0"/>
            </c:dLbl>
            <c:dLbl>
              <c:idx val="1"/>
              <c:delete val="1"/>
            </c:dLbl>
            <c:txPr>
              <a:bodyPr/>
              <a:lstStyle/>
              <a:p>
                <a:pPr>
                  <a:defRPr sz="800"/>
                </a:pPr>
                <a:endParaRPr lang="en-US"/>
              </a:p>
            </c:txPr>
            <c:showLegendKey val="0"/>
            <c:showVal val="0"/>
            <c:showCatName val="0"/>
            <c:showSerName val="1"/>
            <c:showPercent val="0"/>
            <c:showBubbleSize val="0"/>
            <c:showLeaderLines val="0"/>
          </c:dLbls>
          <c:xVal>
            <c:numRef>
              <c:f>NMS!$N$18:$N$19</c:f>
              <c:numCache>
                <c:formatCode>General</c:formatCode>
                <c:ptCount val="2"/>
                <c:pt idx="0">
                  <c:v>-0.12906999999999999</c:v>
                </c:pt>
                <c:pt idx="1">
                  <c:v>0</c:v>
                </c:pt>
              </c:numCache>
            </c:numRef>
          </c:xVal>
          <c:yVal>
            <c:numRef>
              <c:f>NMS!$O$18:$O$19</c:f>
              <c:numCache>
                <c:formatCode>General</c:formatCode>
                <c:ptCount val="2"/>
                <c:pt idx="0">
                  <c:v>-0.14409</c:v>
                </c:pt>
                <c:pt idx="1">
                  <c:v>0</c:v>
                </c:pt>
              </c:numCache>
            </c:numRef>
          </c:yVal>
          <c:smooth val="0"/>
        </c:ser>
        <c:ser>
          <c:idx val="7"/>
          <c:order val="9"/>
          <c:tx>
            <c:strRef>
              <c:f>NMS!$M$32</c:f>
              <c:strCache>
                <c:ptCount val="1"/>
                <c:pt idx="0">
                  <c:v>Condensed hydrocarbons</c:v>
                </c:pt>
              </c:strCache>
            </c:strRef>
          </c:tx>
          <c:spPr>
            <a:ln w="28575">
              <a:solidFill>
                <a:schemeClr val="tx1"/>
              </a:solidFill>
            </a:ln>
          </c:spPr>
          <c:marker>
            <c:symbol val="none"/>
          </c:marker>
          <c:dLbls>
            <c:dLbl>
              <c:idx val="0"/>
              <c:layout>
                <c:manualLayout>
                  <c:x val="4.4298693432551703E-2"/>
                  <c:y val="4.14193264009938E-2"/>
                </c:manualLayout>
              </c:layout>
              <c:dLblPos val="r"/>
              <c:showLegendKey val="0"/>
              <c:showVal val="0"/>
              <c:showCatName val="0"/>
              <c:showSerName val="1"/>
              <c:showPercent val="0"/>
              <c:showBubbleSize val="0"/>
            </c:dLbl>
            <c:dLbl>
              <c:idx val="1"/>
              <c:delete val="1"/>
            </c:dLbl>
            <c:txPr>
              <a:bodyPr/>
              <a:lstStyle/>
              <a:p>
                <a:pPr>
                  <a:defRPr sz="1200"/>
                </a:pPr>
                <a:endParaRPr lang="en-US"/>
              </a:p>
            </c:txPr>
            <c:showLegendKey val="0"/>
            <c:showVal val="0"/>
            <c:showCatName val="0"/>
            <c:showSerName val="1"/>
            <c:showPercent val="0"/>
            <c:showBubbleSize val="0"/>
            <c:showLeaderLines val="0"/>
          </c:dLbls>
          <c:xVal>
            <c:numRef>
              <c:f>NMS!$N$32:$N$33</c:f>
              <c:numCache>
                <c:formatCode>General</c:formatCode>
                <c:ptCount val="2"/>
                <c:pt idx="0">
                  <c:v>0.23862</c:v>
                </c:pt>
                <c:pt idx="1">
                  <c:v>0</c:v>
                </c:pt>
              </c:numCache>
            </c:numRef>
          </c:xVal>
          <c:yVal>
            <c:numRef>
              <c:f>NMS!$O$32:$O$33</c:f>
              <c:numCache>
                <c:formatCode>General</c:formatCode>
                <c:ptCount val="2"/>
                <c:pt idx="0">
                  <c:v>2.6239999999999999E-2</c:v>
                </c:pt>
                <c:pt idx="1">
                  <c:v>0</c:v>
                </c:pt>
              </c:numCache>
            </c:numRef>
          </c:yVal>
          <c:smooth val="0"/>
        </c:ser>
        <c:dLbls>
          <c:showLegendKey val="0"/>
          <c:showVal val="0"/>
          <c:showCatName val="0"/>
          <c:showSerName val="0"/>
          <c:showPercent val="0"/>
          <c:showBubbleSize val="0"/>
        </c:dLbls>
        <c:axId val="140047872"/>
        <c:axId val="140049792"/>
      </c:scatterChart>
      <c:valAx>
        <c:axId val="140047872"/>
        <c:scaling>
          <c:orientation val="minMax"/>
        </c:scaling>
        <c:delete val="0"/>
        <c:axPos val="b"/>
        <c:title>
          <c:tx>
            <c:rich>
              <a:bodyPr/>
              <a:lstStyle/>
              <a:p>
                <a:pPr>
                  <a:defRPr sz="1600"/>
                </a:pPr>
                <a:r>
                  <a:rPr lang="en-US" sz="1600"/>
                  <a:t>NMS Axis 1 </a:t>
                </a:r>
                <a:r>
                  <a:rPr lang="en-US" sz="1600" b="0"/>
                  <a:t>(40.2%, p &lt;</a:t>
                </a:r>
                <a:r>
                  <a:rPr lang="en-US" sz="1600" b="0" baseline="0"/>
                  <a:t> 0.01)</a:t>
                </a:r>
                <a:r>
                  <a:rPr lang="en-US" sz="1600" b="0"/>
                  <a:t>)</a:t>
                </a:r>
                <a:r>
                  <a:rPr lang="en-US" sz="1600"/>
                  <a:t> </a:t>
                </a:r>
              </a:p>
            </c:rich>
          </c:tx>
          <c:layout>
            <c:manualLayout>
              <c:xMode val="edge"/>
              <c:yMode val="edge"/>
              <c:x val="0.34374110330803198"/>
              <c:y val="0.87149572757079496"/>
            </c:manualLayout>
          </c:layout>
          <c:overlay val="0"/>
        </c:title>
        <c:numFmt formatCode="General" sourceLinked="1"/>
        <c:majorTickMark val="out"/>
        <c:minorTickMark val="none"/>
        <c:tickLblPos val="nextTo"/>
        <c:txPr>
          <a:bodyPr rot="0" vert="horz"/>
          <a:lstStyle/>
          <a:p>
            <a:pPr>
              <a:defRPr sz="1000" b="0" i="0" u="none" strike="noStrike" baseline="0">
                <a:solidFill>
                  <a:srgbClr val="000000"/>
                </a:solidFill>
                <a:latin typeface="Calibri"/>
                <a:ea typeface="Calibri"/>
                <a:cs typeface="Calibri"/>
              </a:defRPr>
            </a:pPr>
            <a:endParaRPr lang="en-US"/>
          </a:p>
        </c:txPr>
        <c:crossAx val="140049792"/>
        <c:crossesAt val="-2"/>
        <c:crossBetween val="midCat"/>
      </c:valAx>
      <c:valAx>
        <c:axId val="140049792"/>
        <c:scaling>
          <c:orientation val="minMax"/>
        </c:scaling>
        <c:delete val="0"/>
        <c:axPos val="l"/>
        <c:title>
          <c:tx>
            <c:rich>
              <a:bodyPr/>
              <a:lstStyle/>
              <a:p>
                <a:pPr>
                  <a:defRPr sz="1600"/>
                </a:pPr>
                <a:r>
                  <a:rPr lang="en-US" sz="1600" dirty="0"/>
                  <a:t>NMS Axis 2 </a:t>
                </a:r>
                <a:r>
                  <a:rPr lang="en-US" sz="1600" b="0" dirty="0"/>
                  <a:t>(47.7%, p</a:t>
                </a:r>
                <a:r>
                  <a:rPr lang="en-US" sz="1600" b="0" baseline="0" dirty="0"/>
                  <a:t> &lt; 0.05)</a:t>
                </a:r>
                <a:endParaRPr lang="en-US" sz="1600" dirty="0"/>
              </a:p>
            </c:rich>
          </c:tx>
          <c:layout>
            <c:manualLayout>
              <c:xMode val="edge"/>
              <c:yMode val="edge"/>
              <c:x val="2.1925232318933102E-2"/>
              <c:y val="0.241354934467057"/>
            </c:manualLayout>
          </c:layout>
          <c:overlay val="0"/>
        </c:title>
        <c:numFmt formatCode="General" sourceLinked="1"/>
        <c:majorTickMark val="out"/>
        <c:minorTickMark val="none"/>
        <c:tickLblPos val="nextTo"/>
        <c:crossAx val="140047872"/>
        <c:crossesAt val="-1.5"/>
        <c:crossBetween val="midCat"/>
      </c:valAx>
      <c:spPr>
        <a:noFill/>
        <a:ln>
          <a:solidFill>
            <a:schemeClr val="tx1"/>
          </a:solidFill>
        </a:ln>
      </c:spPr>
    </c:plotArea>
    <c:legend>
      <c:legendPos val="r"/>
      <c:layout>
        <c:manualLayout>
          <c:xMode val="edge"/>
          <c:yMode val="edge"/>
          <c:x val="0.24554526967912799"/>
          <c:y val="0"/>
          <c:w val="0.50830751925240103"/>
          <c:h val="6.9551290114294798E-2"/>
        </c:manualLayout>
      </c:layout>
      <c:overlay val="0"/>
      <c:txPr>
        <a:bodyPr/>
        <a:lstStyle/>
        <a:p>
          <a:pPr>
            <a:defRPr sz="1400"/>
          </a:pPr>
          <a:endParaRPr lang="en-US"/>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236706631898701"/>
          <c:y val="0.14767131031698"/>
          <c:w val="0.75484051990644896"/>
          <c:h val="0.71470510801534404"/>
        </c:manualLayout>
      </c:layout>
      <c:scatterChart>
        <c:scatterStyle val="smoothMarker"/>
        <c:varyColors val="0"/>
        <c:ser>
          <c:idx val="0"/>
          <c:order val="0"/>
          <c:tx>
            <c:v>15 mb</c:v>
          </c:tx>
          <c:spPr>
            <a:ln>
              <a:solidFill>
                <a:srgbClr val="D57500"/>
              </a:solidFill>
              <a:prstDash val="sysDash"/>
            </a:ln>
          </c:spPr>
          <c:marker>
            <c:symbol val="diamond"/>
            <c:size val="5"/>
            <c:spPr>
              <a:solidFill>
                <a:srgbClr val="D57500"/>
              </a:solidFill>
              <a:ln>
                <a:solidFill>
                  <a:srgbClr val="D57500"/>
                </a:solidFill>
              </a:ln>
            </c:spPr>
          </c:marker>
          <c:errBars>
            <c:errDir val="y"/>
            <c:errBarType val="both"/>
            <c:errValType val="cust"/>
            <c:noEndCap val="0"/>
            <c:plus>
              <c:numRef>
                <c:f>'Graphs mg C respired, ppm'!$K$3:$K$16</c:f>
                <c:numCache>
                  <c:formatCode>General</c:formatCode>
                  <c:ptCount val="14"/>
                  <c:pt idx="0">
                    <c:v>4.9629116300000001E-5</c:v>
                  </c:pt>
                  <c:pt idx="1">
                    <c:v>4.3653642799999999E-5</c:v>
                  </c:pt>
                  <c:pt idx="2">
                    <c:v>4.2367970199999999E-5</c:v>
                  </c:pt>
                  <c:pt idx="3">
                    <c:v>3.3455510499999997E-5</c:v>
                  </c:pt>
                  <c:pt idx="4">
                    <c:v>5.8383929599999997E-5</c:v>
                  </c:pt>
                  <c:pt idx="5">
                    <c:v>1.2877218140000001E-4</c:v>
                  </c:pt>
                  <c:pt idx="6">
                    <c:v>1.2979865659999999E-4</c:v>
                  </c:pt>
                  <c:pt idx="7">
                    <c:v>2.6603611419999997E-4</c:v>
                  </c:pt>
                  <c:pt idx="8">
                    <c:v>1.2301230753E-3</c:v>
                  </c:pt>
                  <c:pt idx="9">
                    <c:v>1.7010907601E-3</c:v>
                  </c:pt>
                  <c:pt idx="10">
                    <c:v>1.7191236682999999E-3</c:v>
                  </c:pt>
                  <c:pt idx="11">
                    <c:v>1.6691933513E-3</c:v>
                  </c:pt>
                  <c:pt idx="12">
                    <c:v>2.7649921688E-3</c:v>
                  </c:pt>
                  <c:pt idx="13">
                    <c:v>2.5037580841E-3</c:v>
                  </c:pt>
                </c:numCache>
              </c:numRef>
            </c:plus>
            <c:minus>
              <c:numRef>
                <c:f>'Graphs mg C respired, ppm'!$K$3:$K$16</c:f>
                <c:numCache>
                  <c:formatCode>General</c:formatCode>
                  <c:ptCount val="14"/>
                  <c:pt idx="0">
                    <c:v>4.9629116300000001E-5</c:v>
                  </c:pt>
                  <c:pt idx="1">
                    <c:v>4.3653642799999999E-5</c:v>
                  </c:pt>
                  <c:pt idx="2">
                    <c:v>4.2367970199999999E-5</c:v>
                  </c:pt>
                  <c:pt idx="3">
                    <c:v>3.3455510499999997E-5</c:v>
                  </c:pt>
                  <c:pt idx="4">
                    <c:v>5.8383929599999997E-5</c:v>
                  </c:pt>
                  <c:pt idx="5">
                    <c:v>1.2877218140000001E-4</c:v>
                  </c:pt>
                  <c:pt idx="6">
                    <c:v>1.2979865659999999E-4</c:v>
                  </c:pt>
                  <c:pt idx="7">
                    <c:v>2.6603611419999997E-4</c:v>
                  </c:pt>
                  <c:pt idx="8">
                    <c:v>1.2301230753E-3</c:v>
                  </c:pt>
                  <c:pt idx="9">
                    <c:v>1.7010907601E-3</c:v>
                  </c:pt>
                  <c:pt idx="10">
                    <c:v>1.7191236682999999E-3</c:v>
                  </c:pt>
                  <c:pt idx="11">
                    <c:v>1.6691933513E-3</c:v>
                  </c:pt>
                  <c:pt idx="12">
                    <c:v>2.7649921688E-3</c:v>
                  </c:pt>
                  <c:pt idx="13">
                    <c:v>2.5037580841E-3</c:v>
                  </c:pt>
                </c:numCache>
              </c:numRef>
            </c:minus>
          </c:errBars>
          <c:errBars>
            <c:errDir val="x"/>
            <c:errBarType val="both"/>
            <c:errValType val="fixedVal"/>
            <c:noEndCap val="0"/>
            <c:val val="1"/>
          </c:errBars>
          <c:xVal>
            <c:numRef>
              <c:f>'Graphs mg C respired, ppm'!$C$3:$C$16</c:f>
              <c:numCache>
                <c:formatCode>General</c:formatCode>
                <c:ptCount val="14"/>
                <c:pt idx="0">
                  <c:v>0</c:v>
                </c:pt>
                <c:pt idx="1">
                  <c:v>2</c:v>
                </c:pt>
                <c:pt idx="2">
                  <c:v>4</c:v>
                </c:pt>
                <c:pt idx="3">
                  <c:v>8</c:v>
                </c:pt>
                <c:pt idx="4">
                  <c:v>16</c:v>
                </c:pt>
                <c:pt idx="5">
                  <c:v>24</c:v>
                </c:pt>
                <c:pt idx="6">
                  <c:v>36</c:v>
                </c:pt>
                <c:pt idx="7">
                  <c:v>48</c:v>
                </c:pt>
                <c:pt idx="8">
                  <c:v>72</c:v>
                </c:pt>
                <c:pt idx="9">
                  <c:v>96</c:v>
                </c:pt>
                <c:pt idx="10">
                  <c:v>120</c:v>
                </c:pt>
                <c:pt idx="11">
                  <c:v>144</c:v>
                </c:pt>
                <c:pt idx="12">
                  <c:v>171</c:v>
                </c:pt>
                <c:pt idx="13">
                  <c:v>192</c:v>
                </c:pt>
              </c:numCache>
            </c:numRef>
          </c:xVal>
          <c:yVal>
            <c:numRef>
              <c:f>'Graphs mg C respired, ppm'!$G$3:$G$16</c:f>
              <c:numCache>
                <c:formatCode>General</c:formatCode>
                <c:ptCount val="14"/>
                <c:pt idx="0">
                  <c:v>3.8758517999999999E-3</c:v>
                </c:pt>
                <c:pt idx="1">
                  <c:v>3.8118986E-3</c:v>
                </c:pt>
                <c:pt idx="2">
                  <c:v>3.8327204000000001E-3</c:v>
                </c:pt>
                <c:pt idx="3">
                  <c:v>3.8431314000000002E-3</c:v>
                </c:pt>
                <c:pt idx="4">
                  <c:v>3.8907246000000001E-3</c:v>
                </c:pt>
                <c:pt idx="5">
                  <c:v>4.0647362000000003E-3</c:v>
                </c:pt>
                <c:pt idx="6">
                  <c:v>4.5837969999999997E-3</c:v>
                </c:pt>
                <c:pt idx="7">
                  <c:v>5.8137776000000002E-3</c:v>
                </c:pt>
                <c:pt idx="8">
                  <c:v>1.0567124400000001E-2</c:v>
                </c:pt>
                <c:pt idx="9">
                  <c:v>1.0836322000000001E-2</c:v>
                </c:pt>
                <c:pt idx="10">
                  <c:v>1.01194532E-2</c:v>
                </c:pt>
                <c:pt idx="11">
                  <c:v>8.7734648000000002E-3</c:v>
                </c:pt>
                <c:pt idx="12">
                  <c:v>1.0373778E-2</c:v>
                </c:pt>
                <c:pt idx="13">
                  <c:v>9.5795706000000001E-3</c:v>
                </c:pt>
              </c:numCache>
            </c:numRef>
          </c:yVal>
          <c:smooth val="1"/>
        </c:ser>
        <c:ser>
          <c:idx val="1"/>
          <c:order val="1"/>
          <c:tx>
            <c:v>150 mb</c:v>
          </c:tx>
          <c:spPr>
            <a:ln>
              <a:solidFill>
                <a:srgbClr val="D57500"/>
              </a:solidFill>
            </a:ln>
          </c:spPr>
          <c:marker>
            <c:symbol val="circle"/>
            <c:size val="4"/>
            <c:spPr>
              <a:solidFill>
                <a:schemeClr val="bg1"/>
              </a:solidFill>
              <a:ln>
                <a:solidFill>
                  <a:srgbClr val="A83C0F"/>
                </a:solidFill>
              </a:ln>
            </c:spPr>
          </c:marker>
          <c:errBars>
            <c:errDir val="y"/>
            <c:errBarType val="both"/>
            <c:errValType val="cust"/>
            <c:noEndCap val="0"/>
            <c:plus>
              <c:numRef>
                <c:f>'Graphs mg C respired, ppm'!$K$17:$K$30</c:f>
                <c:numCache>
                  <c:formatCode>General</c:formatCode>
                  <c:ptCount val="14"/>
                  <c:pt idx="0">
                    <c:v>7.1829653400000006E-5</c:v>
                  </c:pt>
                  <c:pt idx="1">
                    <c:v>6.5659658099999994E-5</c:v>
                  </c:pt>
                  <c:pt idx="2">
                    <c:v>5.5926459300000003E-5</c:v>
                  </c:pt>
                  <c:pt idx="3">
                    <c:v>2.1081909199999999E-4</c:v>
                  </c:pt>
                  <c:pt idx="4">
                    <c:v>1.417098154E-4</c:v>
                  </c:pt>
                  <c:pt idx="5">
                    <c:v>2.5439236869999999E-4</c:v>
                  </c:pt>
                  <c:pt idx="6">
                    <c:v>2.2807328140000001E-4</c:v>
                  </c:pt>
                  <c:pt idx="7">
                    <c:v>5.2988721299999995E-4</c:v>
                  </c:pt>
                  <c:pt idx="8">
                    <c:v>1.2689112811E-3</c:v>
                  </c:pt>
                  <c:pt idx="9">
                    <c:v>1.0297064689E-3</c:v>
                  </c:pt>
                  <c:pt idx="10">
                    <c:v>1.0562767032000001E-3</c:v>
                  </c:pt>
                  <c:pt idx="11">
                    <c:v>8.5277062699999997E-4</c:v>
                  </c:pt>
                  <c:pt idx="12">
                    <c:v>1.2362566891E-3</c:v>
                  </c:pt>
                  <c:pt idx="13">
                    <c:v>1.1816076004E-3</c:v>
                  </c:pt>
                </c:numCache>
              </c:numRef>
            </c:plus>
            <c:minus>
              <c:numRef>
                <c:f>'Graphs mg C respired, ppm'!$K$17:$K$30</c:f>
                <c:numCache>
                  <c:formatCode>General</c:formatCode>
                  <c:ptCount val="14"/>
                  <c:pt idx="0">
                    <c:v>7.1829653400000006E-5</c:v>
                  </c:pt>
                  <c:pt idx="1">
                    <c:v>6.5659658099999994E-5</c:v>
                  </c:pt>
                  <c:pt idx="2">
                    <c:v>5.5926459300000003E-5</c:v>
                  </c:pt>
                  <c:pt idx="3">
                    <c:v>2.1081909199999999E-4</c:v>
                  </c:pt>
                  <c:pt idx="4">
                    <c:v>1.417098154E-4</c:v>
                  </c:pt>
                  <c:pt idx="5">
                    <c:v>2.5439236869999999E-4</c:v>
                  </c:pt>
                  <c:pt idx="6">
                    <c:v>2.2807328140000001E-4</c:v>
                  </c:pt>
                  <c:pt idx="7">
                    <c:v>5.2988721299999995E-4</c:v>
                  </c:pt>
                  <c:pt idx="8">
                    <c:v>1.2689112811E-3</c:v>
                  </c:pt>
                  <c:pt idx="9">
                    <c:v>1.0297064689E-3</c:v>
                  </c:pt>
                  <c:pt idx="10">
                    <c:v>1.0562767032000001E-3</c:v>
                  </c:pt>
                  <c:pt idx="11">
                    <c:v>8.5277062699999997E-4</c:v>
                  </c:pt>
                  <c:pt idx="12">
                    <c:v>1.2362566891E-3</c:v>
                  </c:pt>
                  <c:pt idx="13">
                    <c:v>1.1816076004E-3</c:v>
                  </c:pt>
                </c:numCache>
              </c:numRef>
            </c:minus>
          </c:errBars>
          <c:errBars>
            <c:errDir val="x"/>
            <c:errBarType val="both"/>
            <c:errValType val="fixedVal"/>
            <c:noEndCap val="0"/>
            <c:val val="1"/>
          </c:errBars>
          <c:xVal>
            <c:numRef>
              <c:f>'Graphs mg C respired, ppm'!$C$3:$C$16</c:f>
              <c:numCache>
                <c:formatCode>General</c:formatCode>
                <c:ptCount val="14"/>
                <c:pt idx="0">
                  <c:v>0</c:v>
                </c:pt>
                <c:pt idx="1">
                  <c:v>2</c:v>
                </c:pt>
                <c:pt idx="2">
                  <c:v>4</c:v>
                </c:pt>
                <c:pt idx="3">
                  <c:v>8</c:v>
                </c:pt>
                <c:pt idx="4">
                  <c:v>16</c:v>
                </c:pt>
                <c:pt idx="5">
                  <c:v>24</c:v>
                </c:pt>
                <c:pt idx="6">
                  <c:v>36</c:v>
                </c:pt>
                <c:pt idx="7">
                  <c:v>48</c:v>
                </c:pt>
                <c:pt idx="8">
                  <c:v>72</c:v>
                </c:pt>
                <c:pt idx="9">
                  <c:v>96</c:v>
                </c:pt>
                <c:pt idx="10">
                  <c:v>120</c:v>
                </c:pt>
                <c:pt idx="11">
                  <c:v>144</c:v>
                </c:pt>
                <c:pt idx="12">
                  <c:v>171</c:v>
                </c:pt>
                <c:pt idx="13">
                  <c:v>192</c:v>
                </c:pt>
              </c:numCache>
            </c:numRef>
          </c:xVal>
          <c:yVal>
            <c:numRef>
              <c:f>'Graphs mg C respired, ppm'!$G$17:$G$30</c:f>
              <c:numCache>
                <c:formatCode>General</c:formatCode>
                <c:ptCount val="14"/>
                <c:pt idx="0">
                  <c:v>3.7702550000000001E-3</c:v>
                </c:pt>
                <c:pt idx="1">
                  <c:v>3.7524073999999998E-3</c:v>
                </c:pt>
                <c:pt idx="2">
                  <c:v>3.7434838E-3</c:v>
                </c:pt>
                <c:pt idx="3">
                  <c:v>4.0974564000000003E-3</c:v>
                </c:pt>
                <c:pt idx="4">
                  <c:v>4.1063799999999998E-3</c:v>
                </c:pt>
                <c:pt idx="5">
                  <c:v>4.4365560000000004E-3</c:v>
                </c:pt>
                <c:pt idx="6">
                  <c:v>4.7652450000000004E-3</c:v>
                </c:pt>
                <c:pt idx="7">
                  <c:v>6.0011748E-3</c:v>
                </c:pt>
                <c:pt idx="8">
                  <c:v>1.3389982E-2</c:v>
                </c:pt>
                <c:pt idx="9">
                  <c:v>1.4865363600000001E-2</c:v>
                </c:pt>
                <c:pt idx="10">
                  <c:v>1.7978240600000001E-2</c:v>
                </c:pt>
                <c:pt idx="11">
                  <c:v>1.4850490799999999E-2</c:v>
                </c:pt>
                <c:pt idx="12">
                  <c:v>1.5366576999999999E-2</c:v>
                </c:pt>
                <c:pt idx="13">
                  <c:v>1.33810582E-2</c:v>
                </c:pt>
              </c:numCache>
            </c:numRef>
          </c:yVal>
          <c:smooth val="1"/>
        </c:ser>
        <c:dLbls>
          <c:showLegendKey val="0"/>
          <c:showVal val="0"/>
          <c:showCatName val="0"/>
          <c:showSerName val="0"/>
          <c:showPercent val="0"/>
          <c:showBubbleSize val="0"/>
        </c:dLbls>
        <c:axId val="125454976"/>
        <c:axId val="125469056"/>
      </c:scatterChart>
      <c:valAx>
        <c:axId val="125454976"/>
        <c:scaling>
          <c:orientation val="minMax"/>
          <c:max val="200"/>
          <c:min val="0"/>
        </c:scaling>
        <c:delete val="0"/>
        <c:axPos val="b"/>
        <c:numFmt formatCode="General" sourceLinked="1"/>
        <c:majorTickMark val="out"/>
        <c:minorTickMark val="none"/>
        <c:tickLblPos val="nextTo"/>
        <c:crossAx val="125469056"/>
        <c:crosses val="autoZero"/>
        <c:crossBetween val="midCat"/>
      </c:valAx>
      <c:valAx>
        <c:axId val="125469056"/>
        <c:scaling>
          <c:orientation val="minMax"/>
        </c:scaling>
        <c:delete val="0"/>
        <c:axPos val="l"/>
        <c:numFmt formatCode="General" sourceLinked="1"/>
        <c:majorTickMark val="out"/>
        <c:minorTickMark val="none"/>
        <c:tickLblPos val="nextTo"/>
        <c:txPr>
          <a:bodyPr/>
          <a:lstStyle/>
          <a:p>
            <a:pPr>
              <a:defRPr>
                <a:solidFill>
                  <a:schemeClr val="bg1"/>
                </a:solidFill>
              </a:defRPr>
            </a:pPr>
            <a:endParaRPr lang="en-US"/>
          </a:p>
        </c:txPr>
        <c:crossAx val="125454976"/>
        <c:crossesAt val="0"/>
        <c:crossBetween val="midCat"/>
        <c:majorUnit val="4.0000000000000001E-3"/>
      </c:valAx>
    </c:plotArea>
    <c:plotVisOnly val="1"/>
    <c:dispBlanksAs val="gap"/>
    <c:showDLblsOverMax val="0"/>
  </c:chart>
  <c:txPr>
    <a:bodyPr/>
    <a:lstStyle/>
    <a:p>
      <a:pPr>
        <a:defRPr>
          <a:latin typeface="Arial" panose="020B0604020202020204" pitchFamily="34" charset="0"/>
          <a:cs typeface="Arial" panose="020B0604020202020204" pitchFamily="34" charset="0"/>
        </a:defRPr>
      </a:pPr>
      <a:endParaRPr lang="en-US"/>
    </a:p>
  </c:txPr>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6.6311631519674896E-2"/>
          <c:y val="0.114951842333519"/>
          <c:w val="0.93230582155673702"/>
          <c:h val="0.86068117242786402"/>
        </c:manualLayout>
      </c:layout>
      <c:barChart>
        <c:barDir val="col"/>
        <c:grouping val="clustered"/>
        <c:varyColors val="0"/>
        <c:ser>
          <c:idx val="0"/>
          <c:order val="0"/>
          <c:tx>
            <c:strRef>
              <c:f>Sheet2!$B$2</c:f>
              <c:strCache>
                <c:ptCount val="1"/>
                <c:pt idx="0">
                  <c:v>Streptomyces </c:v>
                </c:pt>
              </c:strCache>
            </c:strRef>
          </c:tx>
          <c:spPr>
            <a:solidFill>
              <a:srgbClr val="7030A0"/>
            </a:solidFill>
          </c:spPr>
          <c:invertIfNegative val="0"/>
          <c:errBars>
            <c:errBarType val="both"/>
            <c:errValType val="cust"/>
            <c:noEndCap val="0"/>
            <c:plus>
              <c:numRef>
                <c:f>Sheet2!$G$2:$J$2</c:f>
                <c:numCache>
                  <c:formatCode>General</c:formatCode>
                  <c:ptCount val="4"/>
                  <c:pt idx="0">
                    <c:v>2.7936864278</c:v>
                  </c:pt>
                  <c:pt idx="1">
                    <c:v>1.0941671469000001</c:v>
                  </c:pt>
                  <c:pt idx="2">
                    <c:v>1.2407672207</c:v>
                  </c:pt>
                  <c:pt idx="3">
                    <c:v>0.78814955310000001</c:v>
                  </c:pt>
                </c:numCache>
              </c:numRef>
            </c:plus>
            <c:minus>
              <c:numRef>
                <c:f>Sheet2!$G$2:$J$2</c:f>
                <c:numCache>
                  <c:formatCode>General</c:formatCode>
                  <c:ptCount val="4"/>
                  <c:pt idx="0">
                    <c:v>2.7936864278</c:v>
                  </c:pt>
                  <c:pt idx="1">
                    <c:v>1.0941671469000001</c:v>
                  </c:pt>
                  <c:pt idx="2">
                    <c:v>1.2407672207</c:v>
                  </c:pt>
                  <c:pt idx="3">
                    <c:v>0.78814955310000001</c:v>
                  </c:pt>
                </c:numCache>
              </c:numRef>
            </c:minus>
          </c:errBars>
          <c:cat>
            <c:strRef>
              <c:f>Sheet2!$C$1:$F$1</c:f>
              <c:strCache>
                <c:ptCount val="4"/>
                <c:pt idx="0">
                  <c:v>Δlipid</c:v>
                </c:pt>
                <c:pt idx="1">
                  <c:v>Δlignin</c:v>
                </c:pt>
                <c:pt idx="2">
                  <c:v>Δcarbohydrate</c:v>
                </c:pt>
                <c:pt idx="3">
                  <c:v>ΔTannins</c:v>
                </c:pt>
              </c:strCache>
            </c:strRef>
          </c:cat>
          <c:val>
            <c:numRef>
              <c:f>Sheet2!$C$2:$F$2</c:f>
              <c:numCache>
                <c:formatCode>General</c:formatCode>
                <c:ptCount val="4"/>
                <c:pt idx="0">
                  <c:v>-9.7714948261999997</c:v>
                </c:pt>
                <c:pt idx="1">
                  <c:v>4.2296344958000001</c:v>
                </c:pt>
                <c:pt idx="2">
                  <c:v>3.9920244942999989</c:v>
                </c:pt>
                <c:pt idx="3">
                  <c:v>1.1892576327</c:v>
                </c:pt>
              </c:numCache>
            </c:numRef>
          </c:val>
        </c:ser>
        <c:ser>
          <c:idx val="1"/>
          <c:order val="1"/>
          <c:tx>
            <c:strRef>
              <c:f>Sheet2!$B$3</c:f>
              <c:strCache>
                <c:ptCount val="1"/>
                <c:pt idx="0">
                  <c:v>Cellvibrio </c:v>
                </c:pt>
              </c:strCache>
            </c:strRef>
          </c:tx>
          <c:spPr>
            <a:solidFill>
              <a:srgbClr val="00B0F0"/>
            </a:solidFill>
          </c:spPr>
          <c:invertIfNegative val="0"/>
          <c:errBars>
            <c:errBarType val="both"/>
            <c:errValType val="cust"/>
            <c:noEndCap val="0"/>
            <c:plus>
              <c:numRef>
                <c:f>Sheet2!$G$3:$J$3</c:f>
                <c:numCache>
                  <c:formatCode>General</c:formatCode>
                  <c:ptCount val="4"/>
                  <c:pt idx="0">
                    <c:v>2.2171233655</c:v>
                  </c:pt>
                  <c:pt idx="1">
                    <c:v>1.0772587116000001</c:v>
                  </c:pt>
                  <c:pt idx="2">
                    <c:v>0.38711635840000003</c:v>
                  </c:pt>
                  <c:pt idx="3">
                    <c:v>0.63182785269999997</c:v>
                  </c:pt>
                </c:numCache>
              </c:numRef>
            </c:plus>
            <c:minus>
              <c:numLit>
                <c:formatCode>General</c:formatCode>
                <c:ptCount val="1"/>
                <c:pt idx="0">
                  <c:v>1</c:v>
                </c:pt>
              </c:numLit>
            </c:minus>
          </c:errBars>
          <c:cat>
            <c:strRef>
              <c:f>Sheet2!$C$1:$F$1</c:f>
              <c:strCache>
                <c:ptCount val="4"/>
                <c:pt idx="0">
                  <c:v>Δlipid</c:v>
                </c:pt>
                <c:pt idx="1">
                  <c:v>Δlignin</c:v>
                </c:pt>
                <c:pt idx="2">
                  <c:v>Δcarbohydrate</c:v>
                </c:pt>
                <c:pt idx="3">
                  <c:v>ΔTannins</c:v>
                </c:pt>
              </c:strCache>
            </c:strRef>
          </c:cat>
          <c:val>
            <c:numRef>
              <c:f>Sheet2!$C$3:$F$3</c:f>
              <c:numCache>
                <c:formatCode>General</c:formatCode>
                <c:ptCount val="4"/>
                <c:pt idx="0">
                  <c:v>-9.2077935562000004</c:v>
                </c:pt>
                <c:pt idx="1">
                  <c:v>3.6462556438999991</c:v>
                </c:pt>
                <c:pt idx="2">
                  <c:v>0.94649946789999995</c:v>
                </c:pt>
                <c:pt idx="3">
                  <c:v>2.5339940453000001</c:v>
                </c:pt>
              </c:numCache>
            </c:numRef>
          </c:val>
        </c:ser>
        <c:ser>
          <c:idx val="2"/>
          <c:order val="2"/>
          <c:tx>
            <c:strRef>
              <c:f>Sheet2!$B$4</c:f>
              <c:strCache>
                <c:ptCount val="1"/>
                <c:pt idx="0">
                  <c:v>Trichoderma</c:v>
                </c:pt>
              </c:strCache>
            </c:strRef>
          </c:tx>
          <c:spPr>
            <a:solidFill>
              <a:srgbClr val="D57500"/>
            </a:solidFill>
          </c:spPr>
          <c:invertIfNegative val="0"/>
          <c:errBars>
            <c:errBarType val="both"/>
            <c:errValType val="cust"/>
            <c:noEndCap val="0"/>
            <c:plus>
              <c:numRef>
                <c:f>Sheet2!$G$4:$J$4</c:f>
                <c:numCache>
                  <c:formatCode>General</c:formatCode>
                  <c:ptCount val="4"/>
                  <c:pt idx="0">
                    <c:v>1.9268814674999999</c:v>
                  </c:pt>
                  <c:pt idx="1">
                    <c:v>0.77364446170000001</c:v>
                  </c:pt>
                  <c:pt idx="2">
                    <c:v>0.49753264330000002</c:v>
                  </c:pt>
                  <c:pt idx="3">
                    <c:v>0.47585005959999999</c:v>
                  </c:pt>
                </c:numCache>
              </c:numRef>
            </c:plus>
            <c:minus>
              <c:numRef>
                <c:f>Sheet2!$G$4:$J$4</c:f>
                <c:numCache>
                  <c:formatCode>General</c:formatCode>
                  <c:ptCount val="4"/>
                  <c:pt idx="0">
                    <c:v>1.9268814674999999</c:v>
                  </c:pt>
                  <c:pt idx="1">
                    <c:v>0.77364446170000001</c:v>
                  </c:pt>
                  <c:pt idx="2">
                    <c:v>0.49753264330000002</c:v>
                  </c:pt>
                  <c:pt idx="3">
                    <c:v>0.47585005959999999</c:v>
                  </c:pt>
                </c:numCache>
              </c:numRef>
            </c:minus>
          </c:errBars>
          <c:cat>
            <c:strRef>
              <c:f>Sheet2!$C$1:$F$1</c:f>
              <c:strCache>
                <c:ptCount val="4"/>
                <c:pt idx="0">
                  <c:v>Δlipid</c:v>
                </c:pt>
                <c:pt idx="1">
                  <c:v>Δlignin</c:v>
                </c:pt>
                <c:pt idx="2">
                  <c:v>Δcarbohydrate</c:v>
                </c:pt>
                <c:pt idx="3">
                  <c:v>ΔTannins</c:v>
                </c:pt>
              </c:strCache>
            </c:strRef>
          </c:cat>
          <c:val>
            <c:numRef>
              <c:f>Sheet2!$C$4:$F$4</c:f>
              <c:numCache>
                <c:formatCode>General</c:formatCode>
                <c:ptCount val="4"/>
                <c:pt idx="0">
                  <c:v>-3.9905881932999989</c:v>
                </c:pt>
                <c:pt idx="1">
                  <c:v>1.8198137169999999</c:v>
                </c:pt>
                <c:pt idx="2">
                  <c:v>2.052188663299999</c:v>
                </c:pt>
                <c:pt idx="3">
                  <c:v>0.1789357821</c:v>
                </c:pt>
              </c:numCache>
            </c:numRef>
          </c:val>
        </c:ser>
        <c:dLbls>
          <c:showLegendKey val="0"/>
          <c:showVal val="0"/>
          <c:showCatName val="0"/>
          <c:showSerName val="0"/>
          <c:showPercent val="0"/>
          <c:showBubbleSize val="0"/>
        </c:dLbls>
        <c:gapWidth val="150"/>
        <c:axId val="209155584"/>
        <c:axId val="209324288"/>
      </c:barChart>
      <c:catAx>
        <c:axId val="209155584"/>
        <c:scaling>
          <c:orientation val="minMax"/>
        </c:scaling>
        <c:delete val="1"/>
        <c:axPos val="b"/>
        <c:majorTickMark val="out"/>
        <c:minorTickMark val="none"/>
        <c:tickLblPos val="nextTo"/>
        <c:crossAx val="209324288"/>
        <c:crosses val="autoZero"/>
        <c:auto val="1"/>
        <c:lblAlgn val="ctr"/>
        <c:lblOffset val="100"/>
        <c:noMultiLvlLbl val="0"/>
      </c:catAx>
      <c:valAx>
        <c:axId val="209324288"/>
        <c:scaling>
          <c:orientation val="minMax"/>
        </c:scaling>
        <c:delete val="0"/>
        <c:axPos val="l"/>
        <c:numFmt formatCode="General" sourceLinked="1"/>
        <c:majorTickMark val="out"/>
        <c:minorTickMark val="none"/>
        <c:tickLblPos val="nextTo"/>
        <c:txPr>
          <a:bodyPr/>
          <a:lstStyle/>
          <a:p>
            <a:pPr>
              <a:defRPr sz="1400" b="1"/>
            </a:pPr>
            <a:endParaRPr lang="en-US"/>
          </a:p>
        </c:txPr>
        <c:crossAx val="209155584"/>
        <c:crosses val="autoZero"/>
        <c:crossBetween val="between"/>
        <c:majorUnit val="4"/>
      </c:valAx>
    </c:plotArea>
    <c:legend>
      <c:legendPos val="t"/>
      <c:layout>
        <c:manualLayout>
          <c:xMode val="edge"/>
          <c:yMode val="edge"/>
          <c:x val="0.121853113642636"/>
          <c:y val="1.695885567374E-2"/>
          <c:w val="0.73688723120700295"/>
          <c:h val="7.8996427529892096E-2"/>
        </c:manualLayout>
      </c:layout>
      <c:overlay val="0"/>
      <c:txPr>
        <a:bodyPr/>
        <a:lstStyle/>
        <a:p>
          <a:pPr>
            <a:defRPr sz="1800" i="1">
              <a:latin typeface="Arial" panose="020B0604020202020204" pitchFamily="34" charset="0"/>
              <a:cs typeface="Arial" panose="020B0604020202020204" pitchFamily="34" charset="0"/>
            </a:defRPr>
          </a:pPr>
          <a:endParaRPr lang="en-US"/>
        </a:p>
      </c:txPr>
    </c:legend>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21451804614068"/>
          <c:y val="5.5312081370890998E-2"/>
          <c:w val="0.81001902582888097"/>
          <c:h val="0.77138877270826101"/>
        </c:manualLayout>
      </c:layout>
      <c:barChart>
        <c:barDir val="col"/>
        <c:grouping val="clustered"/>
        <c:varyColors val="0"/>
        <c:ser>
          <c:idx val="0"/>
          <c:order val="0"/>
          <c:tx>
            <c:v>Macropores (150 μm diameter)</c:v>
          </c:tx>
          <c:spPr>
            <a:solidFill>
              <a:srgbClr val="FFC000"/>
            </a:solidFill>
          </c:spPr>
          <c:invertIfNegative val="0"/>
          <c:dLbls>
            <c:dLbl>
              <c:idx val="0"/>
              <c:layout>
                <c:manualLayout>
                  <c:x val="3.2786966126384402E-3"/>
                  <c:y val="-5.5770670520026301E-2"/>
                </c:manualLayout>
              </c:layout>
              <c:tx>
                <c:rich>
                  <a:bodyPr/>
                  <a:lstStyle/>
                  <a:p>
                    <a:r>
                      <a:rPr lang="en-US" sz="1200" b="1"/>
                      <a:t>*</a:t>
                    </a:r>
                  </a:p>
                  <a:p>
                    <a:r>
                      <a:rPr lang="en-US" sz="1200" b="1"/>
                      <a:t>*</a:t>
                    </a:r>
                    <a:endParaRPr lang="en-US"/>
                  </a:p>
                </c:rich>
              </c:tx>
              <c:dLblPos val="outEnd"/>
              <c:showLegendKey val="0"/>
              <c:showVal val="0"/>
              <c:showCatName val="0"/>
              <c:showSerName val="0"/>
              <c:showPercent val="0"/>
              <c:showBubbleSize val="0"/>
            </c:dLbl>
            <c:dLbl>
              <c:idx val="6"/>
              <c:layout>
                <c:manualLayout>
                  <c:x val="8.3333333333333297E-3"/>
                  <c:y val="-2.3738872403560901E-2"/>
                </c:manualLayout>
              </c:layout>
              <c:tx>
                <c:rich>
                  <a:bodyPr/>
                  <a:lstStyle/>
                  <a:p>
                    <a:r>
                      <a:rPr lang="en-US" sz="1200" b="1"/>
                      <a:t>*</a:t>
                    </a:r>
                    <a:endParaRPr lang="en-US"/>
                  </a:p>
                </c:rich>
              </c:tx>
              <c:dLblPos val="outEnd"/>
              <c:showLegendKey val="0"/>
              <c:showVal val="0"/>
              <c:showCatName val="0"/>
              <c:showSerName val="0"/>
              <c:showPercent val="0"/>
              <c:showBubbleSize val="0"/>
            </c:dLbl>
            <c:dLbl>
              <c:idx val="7"/>
              <c:layout>
                <c:manualLayout>
                  <c:x val="5.5555555555555497E-3"/>
                  <c:y val="-9.8911968348170107E-2"/>
                </c:manualLayout>
              </c:layout>
              <c:tx>
                <c:rich>
                  <a:bodyPr/>
                  <a:lstStyle/>
                  <a:p>
                    <a:r>
                      <a:rPr lang="en-US" sz="1200" b="1"/>
                      <a:t>*</a:t>
                    </a:r>
                    <a:endParaRPr lang="en-US"/>
                  </a:p>
                </c:rich>
              </c:tx>
              <c:dLblPos val="outEnd"/>
              <c:showLegendKey val="0"/>
              <c:showVal val="0"/>
              <c:showCatName val="0"/>
              <c:showSerName val="0"/>
              <c:showPercent val="0"/>
              <c:showBubbleSize val="0"/>
            </c:dLbl>
            <c:showLegendKey val="0"/>
            <c:showVal val="0"/>
            <c:showCatName val="0"/>
            <c:showSerName val="0"/>
            <c:showPercent val="0"/>
            <c:showBubbleSize val="0"/>
          </c:dLbls>
          <c:errBars>
            <c:errBarType val="both"/>
            <c:errValType val="cust"/>
            <c:noEndCap val="0"/>
            <c:plus>
              <c:numRef>
                <c:f>'column graphs '!$K$3:$R$3</c:f>
                <c:numCache>
                  <c:formatCode>General</c:formatCode>
                  <c:ptCount val="8"/>
                  <c:pt idx="0">
                    <c:v>1.5917153671580999</c:v>
                  </c:pt>
                  <c:pt idx="1">
                    <c:v>0.78757721208279996</c:v>
                  </c:pt>
                  <c:pt idx="2">
                    <c:v>1.3331856537786</c:v>
                  </c:pt>
                  <c:pt idx="3">
                    <c:v>0.84829610363060004</c:v>
                  </c:pt>
                  <c:pt idx="4">
                    <c:v>0.31546208414100002</c:v>
                  </c:pt>
                  <c:pt idx="5">
                    <c:v>0.33621782438129999</c:v>
                  </c:pt>
                  <c:pt idx="6">
                    <c:v>0.19999342610859999</c:v>
                  </c:pt>
                  <c:pt idx="7">
                    <c:v>0.61239348864059995</c:v>
                  </c:pt>
                </c:numCache>
              </c:numRef>
            </c:plus>
            <c:minus>
              <c:numRef>
                <c:f>'column graphs '!$K$3:$R$3</c:f>
                <c:numCache>
                  <c:formatCode>General</c:formatCode>
                  <c:ptCount val="8"/>
                  <c:pt idx="0">
                    <c:v>1.5917153671580999</c:v>
                  </c:pt>
                  <c:pt idx="1">
                    <c:v>0.78757721208279996</c:v>
                  </c:pt>
                  <c:pt idx="2">
                    <c:v>1.3331856537786</c:v>
                  </c:pt>
                  <c:pt idx="3">
                    <c:v>0.84829610363060004</c:v>
                  </c:pt>
                  <c:pt idx="4">
                    <c:v>0.31546208414100002</c:v>
                  </c:pt>
                  <c:pt idx="5">
                    <c:v>0.33621782438129999</c:v>
                  </c:pt>
                  <c:pt idx="6">
                    <c:v>0.19999342610859999</c:v>
                  </c:pt>
                  <c:pt idx="7">
                    <c:v>0.61239348864059995</c:v>
                  </c:pt>
                </c:numCache>
              </c:numRef>
            </c:minus>
          </c:errBars>
          <c:cat>
            <c:strRef>
              <c:f>'column graphs '!$C$5:$E$5</c:f>
              <c:strCache>
                <c:ptCount val="3"/>
                <c:pt idx="0">
                  <c:v>Lipids**</c:v>
                </c:pt>
                <c:pt idx="1">
                  <c:v>Tannins*</c:v>
                </c:pt>
                <c:pt idx="2">
                  <c:v>Condensed hydrocarbons*</c:v>
                </c:pt>
              </c:strCache>
            </c:strRef>
          </c:cat>
          <c:val>
            <c:numRef>
              <c:f>'column graphs '!$C$6:$E$6</c:f>
              <c:numCache>
                <c:formatCode>General</c:formatCode>
                <c:ptCount val="3"/>
                <c:pt idx="0">
                  <c:v>21.863571428570999</c:v>
                </c:pt>
                <c:pt idx="1">
                  <c:v>1.6464285714286</c:v>
                </c:pt>
                <c:pt idx="2">
                  <c:v>9.3807142857142995</c:v>
                </c:pt>
              </c:numCache>
            </c:numRef>
          </c:val>
        </c:ser>
        <c:ser>
          <c:idx val="1"/>
          <c:order val="1"/>
          <c:tx>
            <c:v>Very fine micropores (3 μm diameter)</c:v>
          </c:tx>
          <c:spPr>
            <a:solidFill>
              <a:schemeClr val="accent6">
                <a:lumMod val="75000"/>
              </a:schemeClr>
            </a:solidFill>
          </c:spPr>
          <c:invertIfNegative val="0"/>
          <c:dLbls>
            <c:dLbl>
              <c:idx val="0"/>
              <c:delete val="1"/>
            </c:dLbl>
            <c:dLbl>
              <c:idx val="1"/>
              <c:layout>
                <c:manualLayout>
                  <c:x val="-3.9161318731197901E-2"/>
                  <c:y val="-4.8869313544350902E-2"/>
                </c:manualLayout>
              </c:layout>
              <c:tx>
                <c:rich>
                  <a:bodyPr/>
                  <a:lstStyle/>
                  <a:p>
                    <a:pPr>
                      <a:defRPr sz="1200"/>
                    </a:pPr>
                    <a:r>
                      <a:rPr lang="en-US" sz="1200"/>
                      <a:t>*</a:t>
                    </a:r>
                  </a:p>
                </c:rich>
              </c:tx>
              <c:spPr/>
              <c:showLegendKey val="0"/>
              <c:showVal val="1"/>
              <c:showCatName val="0"/>
              <c:showSerName val="0"/>
              <c:showPercent val="0"/>
              <c:showBubbleSize val="0"/>
            </c:dLbl>
            <c:dLbl>
              <c:idx val="2"/>
              <c:layout>
                <c:manualLayout>
                  <c:x val="-3.7511609635041097E-2"/>
                  <c:y val="-6.1585737955226698E-2"/>
                </c:manualLayout>
              </c:layout>
              <c:tx>
                <c:rich>
                  <a:bodyPr/>
                  <a:lstStyle/>
                  <a:p>
                    <a:pPr>
                      <a:defRPr sz="1200"/>
                    </a:pPr>
                    <a:r>
                      <a:rPr lang="en-US" sz="1200"/>
                      <a:t>* </a:t>
                    </a:r>
                  </a:p>
                </c:rich>
              </c:tx>
              <c:spPr/>
              <c:showLegendKey val="0"/>
              <c:showVal val="1"/>
              <c:showCatName val="0"/>
              <c:showSerName val="0"/>
              <c:showPercent val="0"/>
              <c:showBubbleSize val="0"/>
            </c:dLbl>
            <c:showLegendKey val="0"/>
            <c:showVal val="1"/>
            <c:showCatName val="0"/>
            <c:showSerName val="0"/>
            <c:showPercent val="0"/>
            <c:showBubbleSize val="0"/>
            <c:showLeaderLines val="0"/>
          </c:dLbls>
          <c:errBars>
            <c:errBarType val="both"/>
            <c:errValType val="cust"/>
            <c:noEndCap val="0"/>
            <c:plus>
              <c:numRef>
                <c:f>'column graphs '!$K$4:$R$4</c:f>
                <c:numCache>
                  <c:formatCode>General</c:formatCode>
                  <c:ptCount val="8"/>
                  <c:pt idx="0">
                    <c:v>0.98084735737090001</c:v>
                  </c:pt>
                  <c:pt idx="1">
                    <c:v>1.0530304068148</c:v>
                  </c:pt>
                  <c:pt idx="2">
                    <c:v>1.1173903810828001</c:v>
                  </c:pt>
                  <c:pt idx="3">
                    <c:v>0.90508282577179999</c:v>
                  </c:pt>
                  <c:pt idx="4">
                    <c:v>0.22753094222619999</c:v>
                  </c:pt>
                  <c:pt idx="5">
                    <c:v>0.2218865345687</c:v>
                  </c:pt>
                  <c:pt idx="6">
                    <c:v>0.36317958547110002</c:v>
                  </c:pt>
                  <c:pt idx="7">
                    <c:v>1.3091655670489999</c:v>
                  </c:pt>
                </c:numCache>
              </c:numRef>
            </c:plus>
            <c:minus>
              <c:numRef>
                <c:f>'column graphs '!$K$4:$R$4</c:f>
                <c:numCache>
                  <c:formatCode>General</c:formatCode>
                  <c:ptCount val="8"/>
                  <c:pt idx="0">
                    <c:v>0.98084735737090001</c:v>
                  </c:pt>
                  <c:pt idx="1">
                    <c:v>1.0530304068148</c:v>
                  </c:pt>
                  <c:pt idx="2">
                    <c:v>1.1173903810828001</c:v>
                  </c:pt>
                  <c:pt idx="3">
                    <c:v>0.90508282577179999</c:v>
                  </c:pt>
                  <c:pt idx="4">
                    <c:v>0.22753094222619999</c:v>
                  </c:pt>
                  <c:pt idx="5">
                    <c:v>0.2218865345687</c:v>
                  </c:pt>
                  <c:pt idx="6">
                    <c:v>0.36317958547110002</c:v>
                  </c:pt>
                  <c:pt idx="7">
                    <c:v>1.3091655670489999</c:v>
                  </c:pt>
                </c:numCache>
              </c:numRef>
            </c:minus>
          </c:errBars>
          <c:cat>
            <c:strRef>
              <c:f>'column graphs '!$C$5:$E$5</c:f>
              <c:strCache>
                <c:ptCount val="3"/>
                <c:pt idx="0">
                  <c:v>Lipids**</c:v>
                </c:pt>
                <c:pt idx="1">
                  <c:v>Tannins*</c:v>
                </c:pt>
                <c:pt idx="2">
                  <c:v>Condensed hydrocarbons*</c:v>
                </c:pt>
              </c:strCache>
            </c:strRef>
          </c:cat>
          <c:val>
            <c:numRef>
              <c:f>'column graphs '!$C$7:$E$7</c:f>
              <c:numCache>
                <c:formatCode>General</c:formatCode>
                <c:ptCount val="3"/>
                <c:pt idx="0">
                  <c:v>14.75</c:v>
                </c:pt>
                <c:pt idx="1">
                  <c:v>2.8207142857142999</c:v>
                </c:pt>
                <c:pt idx="2">
                  <c:v>13.457857142857</c:v>
                </c:pt>
              </c:numCache>
            </c:numRef>
          </c:val>
        </c:ser>
        <c:dLbls>
          <c:showLegendKey val="0"/>
          <c:showVal val="0"/>
          <c:showCatName val="0"/>
          <c:showSerName val="0"/>
          <c:showPercent val="0"/>
          <c:showBubbleSize val="0"/>
        </c:dLbls>
        <c:gapWidth val="150"/>
        <c:axId val="140134656"/>
        <c:axId val="140156928"/>
      </c:barChart>
      <c:catAx>
        <c:axId val="140134656"/>
        <c:scaling>
          <c:orientation val="minMax"/>
        </c:scaling>
        <c:delete val="0"/>
        <c:axPos val="b"/>
        <c:numFmt formatCode="General" sourceLinked="1"/>
        <c:majorTickMark val="out"/>
        <c:minorTickMark val="none"/>
        <c:tickLblPos val="nextTo"/>
        <c:txPr>
          <a:bodyPr/>
          <a:lstStyle/>
          <a:p>
            <a:pPr>
              <a:defRPr sz="1400">
                <a:latin typeface="Arial" panose="020B0604020202020204" pitchFamily="34" charset="0"/>
                <a:cs typeface="Arial" panose="020B0604020202020204" pitchFamily="34" charset="0"/>
              </a:defRPr>
            </a:pPr>
            <a:endParaRPr lang="en-US"/>
          </a:p>
        </c:txPr>
        <c:crossAx val="140156928"/>
        <c:crosses val="autoZero"/>
        <c:auto val="1"/>
        <c:lblAlgn val="ctr"/>
        <c:lblOffset val="100"/>
        <c:noMultiLvlLbl val="0"/>
      </c:catAx>
      <c:valAx>
        <c:axId val="140156928"/>
        <c:scaling>
          <c:orientation val="minMax"/>
        </c:scaling>
        <c:delete val="0"/>
        <c:axPos val="l"/>
        <c:title>
          <c:tx>
            <c:rich>
              <a:bodyPr rot="-5400000" vert="horz"/>
              <a:lstStyle/>
              <a:p>
                <a:pPr>
                  <a:defRPr sz="1400">
                    <a:latin typeface="Arial" panose="020B0604020202020204" pitchFamily="34" charset="0"/>
                    <a:cs typeface="Arial" panose="020B0604020202020204" pitchFamily="34" charset="0"/>
                  </a:defRPr>
                </a:pPr>
                <a:r>
                  <a:rPr lang="en-US" sz="1400">
                    <a:latin typeface="Arial" panose="020B0604020202020204" pitchFamily="34" charset="0"/>
                    <a:cs typeface="Arial" panose="020B0604020202020204" pitchFamily="34" charset="0"/>
                  </a:rPr>
                  <a:t>Relative</a:t>
                </a:r>
                <a:r>
                  <a:rPr lang="en-US" sz="1400" baseline="0">
                    <a:latin typeface="Arial" panose="020B0604020202020204" pitchFamily="34" charset="0"/>
                    <a:cs typeface="Arial" panose="020B0604020202020204" pitchFamily="34" charset="0"/>
                  </a:rPr>
                  <a:t> Abundance (%) </a:t>
                </a:r>
                <a:endParaRPr lang="en-US" sz="1400">
                  <a:latin typeface="Arial" panose="020B0604020202020204" pitchFamily="34" charset="0"/>
                  <a:cs typeface="Arial" panose="020B0604020202020204" pitchFamily="34" charset="0"/>
                </a:endParaRPr>
              </a:p>
            </c:rich>
          </c:tx>
          <c:layout>
            <c:manualLayout>
              <c:xMode val="edge"/>
              <c:yMode val="edge"/>
              <c:x val="6.2670836933636804E-3"/>
              <c:y val="0.187064792420578"/>
            </c:manualLayout>
          </c:layout>
          <c:overlay val="0"/>
        </c:title>
        <c:numFmt formatCode="General" sourceLinked="1"/>
        <c:majorTickMark val="out"/>
        <c:minorTickMark val="none"/>
        <c:tickLblPos val="nextTo"/>
        <c:txPr>
          <a:bodyPr/>
          <a:lstStyle/>
          <a:p>
            <a:pPr>
              <a:defRPr sz="1200"/>
            </a:pPr>
            <a:endParaRPr lang="en-US"/>
          </a:p>
        </c:txPr>
        <c:crossAx val="140134656"/>
        <c:crosses val="autoZero"/>
        <c:crossBetween val="between"/>
      </c:valAx>
    </c:plotArea>
    <c:legend>
      <c:legendPos val="t"/>
      <c:layout>
        <c:manualLayout>
          <c:xMode val="edge"/>
          <c:yMode val="edge"/>
          <c:x val="0.34161220573857898"/>
          <c:y val="3.1651829871414398E-2"/>
          <c:w val="0.62325840645498898"/>
          <c:h val="0.16254367313877999"/>
        </c:manualLayout>
      </c:layout>
      <c:overlay val="0"/>
      <c:txPr>
        <a:bodyPr/>
        <a:lstStyle/>
        <a:p>
          <a:pPr>
            <a:defRPr sz="1400">
              <a:latin typeface="Arial" panose="020B0604020202020204" pitchFamily="34" charset="0"/>
              <a:cs typeface="Arial" panose="020B0604020202020204" pitchFamily="34" charset="0"/>
            </a:defRPr>
          </a:pPr>
          <a:endParaRPr lang="en-US"/>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9.4436853320925399E-2"/>
          <c:y val="4.0815635909588997E-2"/>
          <c:w val="0.86898772094811505"/>
          <c:h val="0.84308223621534595"/>
        </c:manualLayout>
      </c:layout>
      <c:scatterChart>
        <c:scatterStyle val="lineMarker"/>
        <c:varyColors val="0"/>
        <c:ser>
          <c:idx val="0"/>
          <c:order val="0"/>
          <c:tx>
            <c:v>Macropores </c:v>
          </c:tx>
          <c:spPr>
            <a:ln w="28575">
              <a:noFill/>
            </a:ln>
          </c:spPr>
          <c:marker>
            <c:symbol val="circle"/>
            <c:size val="7"/>
            <c:spPr>
              <a:solidFill>
                <a:schemeClr val="bg1"/>
              </a:solidFill>
              <a:ln>
                <a:solidFill>
                  <a:schemeClr val="tx1"/>
                </a:solidFill>
              </a:ln>
            </c:spPr>
          </c:marker>
          <c:dPt>
            <c:idx val="0"/>
            <c:marker>
              <c:spPr>
                <a:solidFill>
                  <a:schemeClr val="bg1"/>
                </a:solidFill>
                <a:ln>
                  <a:solidFill>
                    <a:schemeClr val="accent1"/>
                  </a:solidFill>
                </a:ln>
              </c:spPr>
            </c:marker>
            <c:bubble3D val="0"/>
          </c:dPt>
          <c:dPt>
            <c:idx val="3"/>
            <c:marker>
              <c:spPr>
                <a:solidFill>
                  <a:schemeClr val="bg1"/>
                </a:solidFill>
                <a:ln>
                  <a:solidFill>
                    <a:srgbClr val="7030A0"/>
                  </a:solidFill>
                </a:ln>
              </c:spPr>
            </c:marker>
            <c:bubble3D val="0"/>
          </c:dPt>
          <c:dPt>
            <c:idx val="4"/>
            <c:marker>
              <c:spPr>
                <a:solidFill>
                  <a:schemeClr val="bg1"/>
                </a:solidFill>
                <a:ln>
                  <a:solidFill>
                    <a:srgbClr val="C00000"/>
                  </a:solidFill>
                </a:ln>
              </c:spPr>
            </c:marker>
            <c:bubble3D val="0"/>
          </c:dPt>
          <c:dLbls>
            <c:dLbl>
              <c:idx val="0"/>
              <c:layout>
                <c:manualLayout>
                  <c:x val="-0.13117977474090101"/>
                  <c:y val="-2.54902188066287E-2"/>
                </c:manualLayout>
              </c:layout>
              <c:tx>
                <c:rich>
                  <a:bodyPr/>
                  <a:lstStyle/>
                  <a:p>
                    <a:pPr>
                      <a:defRPr sz="1200" b="1" i="1">
                        <a:latin typeface="Arial" panose="020B0604020202020204" pitchFamily="34" charset="0"/>
                        <a:cs typeface="Arial" panose="020B0604020202020204" pitchFamily="34" charset="0"/>
                      </a:defRPr>
                    </a:pPr>
                    <a:r>
                      <a:rPr lang="en-US" sz="1200" b="1" i="1">
                        <a:solidFill>
                          <a:schemeClr val="accent1"/>
                        </a:solidFill>
                        <a:latin typeface="Arial" panose="020B0604020202020204" pitchFamily="34" charset="0"/>
                        <a:cs typeface="Arial" panose="020B0604020202020204" pitchFamily="34" charset="0"/>
                      </a:rPr>
                      <a:t>Cellvibrio</a:t>
                    </a:r>
                    <a:r>
                      <a:rPr lang="en-US" sz="1200" b="1" i="1" baseline="0">
                        <a:latin typeface="Arial" panose="020B0604020202020204" pitchFamily="34" charset="0"/>
                        <a:cs typeface="Arial" panose="020B0604020202020204" pitchFamily="34" charset="0"/>
                      </a:rPr>
                      <a:t> </a:t>
                    </a:r>
                    <a:endParaRPr lang="en-US" i="1"/>
                  </a:p>
                </c:rich>
              </c:tx>
              <c:spPr/>
              <c:dLblPos val="r"/>
              <c:showLegendKey val="0"/>
              <c:showVal val="1"/>
              <c:showCatName val="0"/>
              <c:showSerName val="0"/>
              <c:showPercent val="0"/>
              <c:showBubbleSize val="0"/>
            </c:dLbl>
            <c:dLbl>
              <c:idx val="1"/>
              <c:layout>
                <c:manualLayout>
                  <c:x val="-1.5257101086020301E-2"/>
                  <c:y val="1.9607840109952101E-2"/>
                </c:manualLayout>
              </c:layout>
              <c:tx>
                <c:rich>
                  <a:bodyPr/>
                  <a:lstStyle/>
                  <a:p>
                    <a:pPr>
                      <a:defRPr sz="1200" b="1">
                        <a:solidFill>
                          <a:schemeClr val="bg1">
                            <a:lumMod val="50000"/>
                          </a:schemeClr>
                        </a:solidFill>
                        <a:latin typeface="Arial" panose="020B0604020202020204" pitchFamily="34" charset="0"/>
                        <a:cs typeface="Arial" panose="020B0604020202020204" pitchFamily="34" charset="0"/>
                      </a:defRPr>
                    </a:pPr>
                    <a:r>
                      <a:rPr lang="en-US" sz="1200" b="1" dirty="0">
                        <a:solidFill>
                          <a:schemeClr val="bg1">
                            <a:lumMod val="50000"/>
                          </a:schemeClr>
                        </a:solidFill>
                        <a:latin typeface="Arial" panose="020B0604020202020204" pitchFamily="34" charset="0"/>
                        <a:cs typeface="Arial" panose="020B0604020202020204" pitchFamily="34" charset="0"/>
                      </a:rPr>
                      <a:t>No</a:t>
                    </a:r>
                    <a:r>
                      <a:rPr lang="en-US" sz="1200" b="1" baseline="0" dirty="0" smtClean="0">
                        <a:solidFill>
                          <a:schemeClr val="bg1">
                            <a:lumMod val="50000"/>
                          </a:schemeClr>
                        </a:solidFill>
                        <a:latin typeface="Arial" panose="020B0604020202020204" pitchFamily="34" charset="0"/>
                        <a:cs typeface="Arial" panose="020B0604020202020204" pitchFamily="34" charset="0"/>
                      </a:rPr>
                      <a:t> </a:t>
                    </a:r>
                    <a:r>
                      <a:rPr lang="en-US" sz="1200" b="1" baseline="0" dirty="0" err="1" smtClean="0">
                        <a:solidFill>
                          <a:schemeClr val="bg1">
                            <a:lumMod val="50000"/>
                          </a:schemeClr>
                        </a:solidFill>
                        <a:latin typeface="Arial" panose="020B0604020202020204" pitchFamily="34" charset="0"/>
                        <a:cs typeface="Arial" panose="020B0604020202020204" pitchFamily="34" charset="0"/>
                      </a:rPr>
                      <a:t>inoculant</a:t>
                    </a:r>
                    <a:endParaRPr lang="en-US" dirty="0">
                      <a:solidFill>
                        <a:schemeClr val="bg1">
                          <a:lumMod val="50000"/>
                        </a:schemeClr>
                      </a:solidFill>
                    </a:endParaRPr>
                  </a:p>
                </c:rich>
              </c:tx>
              <c:spPr/>
              <c:dLblPos val="r"/>
              <c:showLegendKey val="0"/>
              <c:showVal val="1"/>
              <c:showCatName val="0"/>
              <c:showSerName val="0"/>
              <c:showPercent val="0"/>
              <c:showBubbleSize val="0"/>
            </c:dLbl>
            <c:dLbl>
              <c:idx val="2"/>
              <c:layout>
                <c:manualLayout>
                  <c:x val="-0.14599826650226799"/>
                  <c:y val="1.5686272087961702E-2"/>
                </c:manualLayout>
              </c:layout>
              <c:tx>
                <c:rich>
                  <a:bodyPr/>
                  <a:lstStyle/>
                  <a:p>
                    <a:r>
                      <a:rPr lang="en-US" sz="1200" b="1">
                        <a:latin typeface="Arial" panose="020B0604020202020204" pitchFamily="34" charset="0"/>
                        <a:cs typeface="Arial" panose="020B0604020202020204" pitchFamily="34" charset="0"/>
                      </a:rPr>
                      <a:t>pre-incubation</a:t>
                    </a:r>
                    <a:endParaRPr lang="en-US"/>
                  </a:p>
                </c:rich>
              </c:tx>
              <c:dLblPos val="r"/>
              <c:showLegendKey val="0"/>
              <c:showVal val="1"/>
              <c:showCatName val="0"/>
              <c:showSerName val="0"/>
              <c:showPercent val="0"/>
              <c:showBubbleSize val="0"/>
            </c:dLbl>
            <c:dLbl>
              <c:idx val="3"/>
              <c:layout>
                <c:manualLayout>
                  <c:x val="-9.2674625465769891E-3"/>
                  <c:y val="-3.0449841463542199E-2"/>
                </c:manualLayout>
              </c:layout>
              <c:tx>
                <c:rich>
                  <a:bodyPr/>
                  <a:lstStyle/>
                  <a:p>
                    <a:pPr>
                      <a:defRPr sz="1200" b="1">
                        <a:solidFill>
                          <a:schemeClr val="accent4"/>
                        </a:solidFill>
                        <a:latin typeface="Arial" panose="020B0604020202020204" pitchFamily="34" charset="0"/>
                        <a:cs typeface="Arial" panose="020B0604020202020204" pitchFamily="34" charset="0"/>
                      </a:defRPr>
                    </a:pPr>
                    <a:r>
                      <a:rPr lang="en-US" sz="1200" b="1" i="1" dirty="0">
                        <a:solidFill>
                          <a:schemeClr val="accent4"/>
                        </a:solidFill>
                        <a:latin typeface="Arial" panose="020B0604020202020204" pitchFamily="34" charset="0"/>
                        <a:cs typeface="Arial" panose="020B0604020202020204" pitchFamily="34" charset="0"/>
                      </a:rPr>
                      <a:t>Streptomyces</a:t>
                    </a:r>
                    <a:endParaRPr lang="en-US" i="1" dirty="0">
                      <a:solidFill>
                        <a:schemeClr val="accent4"/>
                      </a:solidFill>
                    </a:endParaRPr>
                  </a:p>
                </c:rich>
              </c:tx>
              <c:spPr/>
              <c:dLblPos val="r"/>
              <c:showLegendKey val="0"/>
              <c:showVal val="1"/>
              <c:showCatName val="0"/>
              <c:showSerName val="0"/>
              <c:showPercent val="0"/>
              <c:showBubbleSize val="0"/>
            </c:dLbl>
            <c:dLbl>
              <c:idx val="4"/>
              <c:layout>
                <c:manualLayout>
                  <c:x val="-0.15546934988307501"/>
                  <c:y val="1.32327201506382E-2"/>
                </c:manualLayout>
              </c:layout>
              <c:tx>
                <c:rich>
                  <a:bodyPr/>
                  <a:lstStyle/>
                  <a:p>
                    <a:pPr>
                      <a:defRPr sz="1200" b="1" i="1">
                        <a:solidFill>
                          <a:srgbClr val="C00000"/>
                        </a:solidFill>
                        <a:latin typeface="Arial" panose="020B0604020202020204" pitchFamily="34" charset="0"/>
                        <a:cs typeface="Arial" panose="020B0604020202020204" pitchFamily="34" charset="0"/>
                      </a:defRPr>
                    </a:pPr>
                    <a:r>
                      <a:rPr lang="en-US" sz="1200" b="1" i="1">
                        <a:solidFill>
                          <a:srgbClr val="C00000"/>
                        </a:solidFill>
                        <a:latin typeface="Arial" panose="020B0604020202020204" pitchFamily="34" charset="0"/>
                        <a:cs typeface="Arial" panose="020B0604020202020204" pitchFamily="34" charset="0"/>
                      </a:rPr>
                      <a:t>Trichoderma</a:t>
                    </a:r>
                    <a:endParaRPr lang="en-US" i="1">
                      <a:solidFill>
                        <a:srgbClr val="C00000"/>
                      </a:solidFill>
                    </a:endParaRPr>
                  </a:p>
                </c:rich>
              </c:tx>
              <c:spPr>
                <a:noFill/>
              </c:spPr>
              <c:dLblPos val="r"/>
              <c:showLegendKey val="0"/>
              <c:showVal val="1"/>
              <c:showCatName val="0"/>
              <c:showSerName val="0"/>
              <c:showPercent val="0"/>
              <c:showBubbleSize val="0"/>
            </c:dLbl>
            <c:txPr>
              <a:bodyPr/>
              <a:lstStyle/>
              <a:p>
                <a:pPr>
                  <a:defRPr sz="1200" b="1">
                    <a:latin typeface="Arial" panose="020B0604020202020204" pitchFamily="34" charset="0"/>
                    <a:cs typeface="Arial" panose="020B0604020202020204" pitchFamily="34" charset="0"/>
                  </a:defRPr>
                </a:pPr>
                <a:endParaRPr lang="en-US"/>
              </a:p>
            </c:txPr>
            <c:dLblPos val="ctr"/>
            <c:showLegendKey val="0"/>
            <c:showVal val="1"/>
            <c:showCatName val="0"/>
            <c:showSerName val="0"/>
            <c:showPercent val="0"/>
            <c:showBubbleSize val="0"/>
            <c:showLeaderLines val="0"/>
          </c:dLbls>
          <c:errBars>
            <c:errDir val="y"/>
            <c:errBarType val="both"/>
            <c:errValType val="cust"/>
            <c:noEndCap val="1"/>
            <c:plus>
              <c:numRef>
                <c:f>'NMS normalized Figures'!$G$4:$G$8</c:f>
                <c:numCache>
                  <c:formatCode>General</c:formatCode>
                  <c:ptCount val="5"/>
                  <c:pt idx="0">
                    <c:v>0.35810724329999999</c:v>
                  </c:pt>
                  <c:pt idx="1">
                    <c:v>0.1138850512</c:v>
                  </c:pt>
                  <c:pt idx="2">
                    <c:v>0.17627898450000001</c:v>
                  </c:pt>
                  <c:pt idx="3">
                    <c:v>0.38941915890000001</c:v>
                  </c:pt>
                  <c:pt idx="4">
                    <c:v>5.7545928099999998E-2</c:v>
                  </c:pt>
                </c:numCache>
              </c:numRef>
            </c:plus>
            <c:minus>
              <c:numRef>
                <c:f>'NMS normalized Figures'!$G$4:$G$8</c:f>
                <c:numCache>
                  <c:formatCode>General</c:formatCode>
                  <c:ptCount val="5"/>
                  <c:pt idx="0">
                    <c:v>0.35810724329999999</c:v>
                  </c:pt>
                  <c:pt idx="1">
                    <c:v>0.1138850512</c:v>
                  </c:pt>
                  <c:pt idx="2">
                    <c:v>0.17627898450000001</c:v>
                  </c:pt>
                  <c:pt idx="3">
                    <c:v>0.38941915890000001</c:v>
                  </c:pt>
                  <c:pt idx="4">
                    <c:v>5.7545928099999998E-2</c:v>
                  </c:pt>
                </c:numCache>
              </c:numRef>
            </c:minus>
          </c:errBars>
          <c:errBars>
            <c:errDir val="x"/>
            <c:errBarType val="both"/>
            <c:errValType val="cust"/>
            <c:noEndCap val="1"/>
            <c:plus>
              <c:numRef>
                <c:f>'NMS normalized Figures'!$F$4:$F$8</c:f>
                <c:numCache>
                  <c:formatCode>General</c:formatCode>
                  <c:ptCount val="5"/>
                  <c:pt idx="0">
                    <c:v>0.2486924516</c:v>
                  </c:pt>
                  <c:pt idx="1">
                    <c:v>0.43503775319999999</c:v>
                  </c:pt>
                  <c:pt idx="2">
                    <c:v>0.2413661231</c:v>
                  </c:pt>
                  <c:pt idx="3">
                    <c:v>0.25828306369999998</c:v>
                  </c:pt>
                  <c:pt idx="4">
                    <c:v>0.1931806023</c:v>
                  </c:pt>
                </c:numCache>
              </c:numRef>
            </c:plus>
            <c:minus>
              <c:numRef>
                <c:f>'NMS normalized Figures'!$F$4:$F$8</c:f>
                <c:numCache>
                  <c:formatCode>General</c:formatCode>
                  <c:ptCount val="5"/>
                  <c:pt idx="0">
                    <c:v>0.2486924516</c:v>
                  </c:pt>
                  <c:pt idx="1">
                    <c:v>0.43503775319999999</c:v>
                  </c:pt>
                  <c:pt idx="2">
                    <c:v>0.2413661231</c:v>
                  </c:pt>
                  <c:pt idx="3">
                    <c:v>0.25828306369999998</c:v>
                  </c:pt>
                  <c:pt idx="4">
                    <c:v>0.1931806023</c:v>
                  </c:pt>
                </c:numCache>
              </c:numRef>
            </c:minus>
          </c:errBars>
          <c:xVal>
            <c:numRef>
              <c:f>'NMS normalized Figures'!$D$4:$D$8</c:f>
              <c:numCache>
                <c:formatCode>General</c:formatCode>
                <c:ptCount val="5"/>
                <c:pt idx="0">
                  <c:v>-0.64288800000000001</c:v>
                </c:pt>
                <c:pt idx="1">
                  <c:v>-0.16494</c:v>
                </c:pt>
                <c:pt idx="2">
                  <c:v>0.45256000000000002</c:v>
                </c:pt>
                <c:pt idx="3">
                  <c:v>-0.225832</c:v>
                </c:pt>
                <c:pt idx="4">
                  <c:v>8.0147999999999997E-2</c:v>
                </c:pt>
              </c:numCache>
            </c:numRef>
          </c:xVal>
          <c:yVal>
            <c:numRef>
              <c:f>'NMS normalized Figures'!$E$4:$E$8</c:f>
              <c:numCache>
                <c:formatCode>General</c:formatCode>
                <c:ptCount val="5"/>
                <c:pt idx="0">
                  <c:v>0.21987000000000001</c:v>
                </c:pt>
                <c:pt idx="1">
                  <c:v>-0.22282399999999999</c:v>
                </c:pt>
                <c:pt idx="2">
                  <c:v>-0.40051399999999998</c:v>
                </c:pt>
                <c:pt idx="3">
                  <c:v>0.62548199999999998</c:v>
                </c:pt>
                <c:pt idx="4">
                  <c:v>-6.4724000000000004E-2</c:v>
                </c:pt>
              </c:numCache>
            </c:numRef>
          </c:yVal>
          <c:smooth val="0"/>
        </c:ser>
        <c:ser>
          <c:idx val="1"/>
          <c:order val="1"/>
          <c:tx>
            <c:v>Micropores</c:v>
          </c:tx>
          <c:spPr>
            <a:ln w="28575">
              <a:noFill/>
            </a:ln>
          </c:spPr>
          <c:marker>
            <c:symbol val="circle"/>
            <c:size val="7"/>
            <c:spPr>
              <a:solidFill>
                <a:schemeClr val="tx1"/>
              </a:solidFill>
              <a:ln>
                <a:solidFill>
                  <a:schemeClr val="tx1"/>
                </a:solidFill>
              </a:ln>
            </c:spPr>
          </c:marker>
          <c:dPt>
            <c:idx val="0"/>
            <c:marker>
              <c:spPr>
                <a:solidFill>
                  <a:schemeClr val="accent1"/>
                </a:solidFill>
                <a:ln>
                  <a:solidFill>
                    <a:schemeClr val="accent1"/>
                  </a:solidFill>
                </a:ln>
              </c:spPr>
            </c:marker>
            <c:bubble3D val="0"/>
          </c:dPt>
          <c:dPt>
            <c:idx val="3"/>
            <c:marker>
              <c:spPr>
                <a:solidFill>
                  <a:srgbClr val="7030A0"/>
                </a:solidFill>
                <a:ln>
                  <a:solidFill>
                    <a:srgbClr val="7030A0"/>
                  </a:solidFill>
                </a:ln>
              </c:spPr>
            </c:marker>
            <c:bubble3D val="0"/>
          </c:dPt>
          <c:dPt>
            <c:idx val="4"/>
            <c:marker>
              <c:spPr>
                <a:solidFill>
                  <a:srgbClr val="C00000"/>
                </a:solidFill>
                <a:ln>
                  <a:solidFill>
                    <a:srgbClr val="C00000"/>
                  </a:solidFill>
                </a:ln>
              </c:spPr>
            </c:marker>
            <c:bubble3D val="0"/>
          </c:dPt>
          <c:dLbls>
            <c:dLbl>
              <c:idx val="0"/>
              <c:layout>
                <c:manualLayout>
                  <c:x val="-8.6237810170619197E-2"/>
                  <c:y val="-3.4302823849405001E-2"/>
                </c:manualLayout>
              </c:layout>
              <c:tx>
                <c:rich>
                  <a:bodyPr/>
                  <a:lstStyle/>
                  <a:p>
                    <a:pPr>
                      <a:defRPr sz="1200" b="1" i="1">
                        <a:solidFill>
                          <a:schemeClr val="accent1"/>
                        </a:solidFill>
                        <a:latin typeface="Arial" panose="020B0604020202020204" pitchFamily="34" charset="0"/>
                        <a:cs typeface="Arial" panose="020B0604020202020204" pitchFamily="34" charset="0"/>
                      </a:defRPr>
                    </a:pPr>
                    <a:r>
                      <a:rPr lang="en-US" sz="1200" b="1" i="1">
                        <a:solidFill>
                          <a:schemeClr val="accent1"/>
                        </a:solidFill>
                        <a:latin typeface="Arial" panose="020B0604020202020204" pitchFamily="34" charset="0"/>
                        <a:cs typeface="Arial" panose="020B0604020202020204" pitchFamily="34" charset="0"/>
                      </a:rPr>
                      <a:t>Cellvibrio</a:t>
                    </a:r>
                    <a:endParaRPr lang="en-US" i="1">
                      <a:solidFill>
                        <a:schemeClr val="accent1"/>
                      </a:solidFill>
                    </a:endParaRPr>
                  </a:p>
                </c:rich>
              </c:tx>
              <c:spPr/>
              <c:dLblPos val="r"/>
              <c:showLegendKey val="0"/>
              <c:showVal val="1"/>
              <c:showCatName val="0"/>
              <c:showSerName val="0"/>
              <c:showPercent val="0"/>
              <c:showBubbleSize val="0"/>
            </c:dLbl>
            <c:dLbl>
              <c:idx val="1"/>
              <c:layout>
                <c:manualLayout>
                  <c:x val="-1.3543440203572E-2"/>
                  <c:y val="1.7647056098956899E-2"/>
                </c:manualLayout>
              </c:layout>
              <c:tx>
                <c:rich>
                  <a:bodyPr/>
                  <a:lstStyle/>
                  <a:p>
                    <a:pPr>
                      <a:defRPr sz="1200" b="1">
                        <a:solidFill>
                          <a:schemeClr val="bg1">
                            <a:lumMod val="50000"/>
                          </a:schemeClr>
                        </a:solidFill>
                        <a:latin typeface="Arial" panose="020B0604020202020204" pitchFamily="34" charset="0"/>
                        <a:cs typeface="Arial" panose="020B0604020202020204" pitchFamily="34" charset="0"/>
                      </a:defRPr>
                    </a:pPr>
                    <a:r>
                      <a:rPr lang="en-US" sz="1200" b="1" dirty="0">
                        <a:solidFill>
                          <a:schemeClr val="bg1">
                            <a:lumMod val="50000"/>
                          </a:schemeClr>
                        </a:solidFill>
                        <a:latin typeface="Arial" panose="020B0604020202020204" pitchFamily="34" charset="0"/>
                        <a:cs typeface="Arial" panose="020B0604020202020204" pitchFamily="34" charset="0"/>
                      </a:rPr>
                      <a:t>No</a:t>
                    </a:r>
                    <a:r>
                      <a:rPr lang="en-US" sz="1200" b="1" baseline="0" dirty="0" smtClean="0">
                        <a:solidFill>
                          <a:schemeClr val="bg1">
                            <a:lumMod val="50000"/>
                          </a:schemeClr>
                        </a:solidFill>
                        <a:latin typeface="Arial" panose="020B0604020202020204" pitchFamily="34" charset="0"/>
                        <a:cs typeface="Arial" panose="020B0604020202020204" pitchFamily="34" charset="0"/>
                      </a:rPr>
                      <a:t> </a:t>
                    </a:r>
                    <a:r>
                      <a:rPr lang="en-US" sz="1200" b="1" baseline="0" dirty="0" err="1" smtClean="0">
                        <a:solidFill>
                          <a:schemeClr val="bg1">
                            <a:lumMod val="50000"/>
                          </a:schemeClr>
                        </a:solidFill>
                        <a:latin typeface="Arial" panose="020B0604020202020204" pitchFamily="34" charset="0"/>
                        <a:cs typeface="Arial" panose="020B0604020202020204" pitchFamily="34" charset="0"/>
                      </a:rPr>
                      <a:t>i</a:t>
                    </a:r>
                    <a:r>
                      <a:rPr lang="en-US" sz="1200" b="1" dirty="0" err="1" smtClean="0">
                        <a:solidFill>
                          <a:schemeClr val="bg1">
                            <a:lumMod val="50000"/>
                          </a:schemeClr>
                        </a:solidFill>
                        <a:latin typeface="Arial" panose="020B0604020202020204" pitchFamily="34" charset="0"/>
                        <a:cs typeface="Arial" panose="020B0604020202020204" pitchFamily="34" charset="0"/>
                      </a:rPr>
                      <a:t>noculant</a:t>
                    </a:r>
                    <a:endParaRPr lang="en-US" dirty="0">
                      <a:solidFill>
                        <a:schemeClr val="bg1">
                          <a:lumMod val="50000"/>
                        </a:schemeClr>
                      </a:solidFill>
                    </a:endParaRPr>
                  </a:p>
                </c:rich>
              </c:tx>
              <c:spPr/>
              <c:dLblPos val="r"/>
              <c:showLegendKey val="0"/>
              <c:showVal val="1"/>
              <c:showCatName val="0"/>
              <c:showSerName val="0"/>
              <c:showPercent val="0"/>
              <c:showBubbleSize val="0"/>
            </c:dLbl>
            <c:dLbl>
              <c:idx val="2"/>
              <c:layout>
                <c:manualLayout>
                  <c:x val="-8.8946003421384208E-3"/>
                  <c:y val="-1.7647056098956899E-2"/>
                </c:manualLayout>
              </c:layout>
              <c:tx>
                <c:rich>
                  <a:bodyPr/>
                  <a:lstStyle/>
                  <a:p>
                    <a:r>
                      <a:rPr lang="en-US" sz="1200" b="1">
                        <a:latin typeface="Arial" panose="020B0604020202020204" pitchFamily="34" charset="0"/>
                        <a:cs typeface="Arial" panose="020B0604020202020204" pitchFamily="34" charset="0"/>
                      </a:rPr>
                      <a:t>pre-incubation</a:t>
                    </a:r>
                    <a:endParaRPr lang="en-US"/>
                  </a:p>
                </c:rich>
              </c:tx>
              <c:dLblPos val="r"/>
              <c:showLegendKey val="0"/>
              <c:showVal val="1"/>
              <c:showCatName val="0"/>
              <c:showSerName val="0"/>
              <c:showPercent val="0"/>
              <c:showBubbleSize val="0"/>
            </c:dLbl>
            <c:dLbl>
              <c:idx val="3"/>
              <c:layout>
                <c:manualLayout>
                  <c:x val="-1.09812880159112E-2"/>
                  <c:y val="-3.9330102634135999E-2"/>
                </c:manualLayout>
              </c:layout>
              <c:tx>
                <c:rich>
                  <a:bodyPr/>
                  <a:lstStyle/>
                  <a:p>
                    <a:pPr>
                      <a:defRPr sz="1200" b="1" i="1">
                        <a:solidFill>
                          <a:schemeClr val="accent4"/>
                        </a:solidFill>
                        <a:latin typeface="Arial" panose="020B0604020202020204" pitchFamily="34" charset="0"/>
                        <a:cs typeface="Arial" panose="020B0604020202020204" pitchFamily="34" charset="0"/>
                      </a:defRPr>
                    </a:pPr>
                    <a:r>
                      <a:rPr lang="en-US" sz="1200" b="1" i="1" dirty="0" smtClean="0">
                        <a:solidFill>
                          <a:schemeClr val="accent4"/>
                        </a:solidFill>
                        <a:latin typeface="Arial" panose="020B0604020202020204" pitchFamily="34" charset="0"/>
                        <a:cs typeface="Arial" panose="020B0604020202020204" pitchFamily="34" charset="0"/>
                      </a:rPr>
                      <a:t>Streptomyces</a:t>
                    </a:r>
                    <a:endParaRPr lang="en-US" i="1" dirty="0">
                      <a:solidFill>
                        <a:schemeClr val="accent4"/>
                      </a:solidFill>
                    </a:endParaRPr>
                  </a:p>
                </c:rich>
              </c:tx>
              <c:spPr/>
              <c:dLblPos val="r"/>
              <c:showLegendKey val="0"/>
              <c:showVal val="1"/>
              <c:showCatName val="0"/>
              <c:showSerName val="0"/>
              <c:showPercent val="0"/>
              <c:showBubbleSize val="0"/>
            </c:dLbl>
            <c:dLbl>
              <c:idx val="4"/>
              <c:layout>
                <c:manualLayout>
                  <c:x val="-1.75654352220618E-2"/>
                  <c:y val="-1.9607786316761501E-2"/>
                </c:manualLayout>
              </c:layout>
              <c:tx>
                <c:rich>
                  <a:bodyPr/>
                  <a:lstStyle/>
                  <a:p>
                    <a:pPr>
                      <a:defRPr sz="1200" b="1">
                        <a:solidFill>
                          <a:srgbClr val="C00000"/>
                        </a:solidFill>
                        <a:latin typeface="Arial" panose="020B0604020202020204" pitchFamily="34" charset="0"/>
                        <a:cs typeface="Arial" panose="020B0604020202020204" pitchFamily="34" charset="0"/>
                      </a:defRPr>
                    </a:pPr>
                    <a:r>
                      <a:rPr lang="en-US" sz="1200" b="1" i="1" dirty="0" err="1">
                        <a:solidFill>
                          <a:srgbClr val="C00000"/>
                        </a:solidFill>
                        <a:latin typeface="Arial" panose="020B0604020202020204" pitchFamily="34" charset="0"/>
                        <a:cs typeface="Arial" panose="020B0604020202020204" pitchFamily="34" charset="0"/>
                      </a:rPr>
                      <a:t>Trichoderma</a:t>
                    </a:r>
                    <a:endParaRPr lang="en-US" i="1" dirty="0">
                      <a:solidFill>
                        <a:srgbClr val="C00000"/>
                      </a:solidFill>
                    </a:endParaRPr>
                  </a:p>
                </c:rich>
              </c:tx>
              <c:spPr/>
              <c:dLblPos val="r"/>
              <c:showLegendKey val="0"/>
              <c:showVal val="1"/>
              <c:showCatName val="0"/>
              <c:showSerName val="0"/>
              <c:showPercent val="0"/>
              <c:showBubbleSize val="0"/>
            </c:dLbl>
            <c:txPr>
              <a:bodyPr/>
              <a:lstStyle/>
              <a:p>
                <a:pPr>
                  <a:defRPr sz="1200" b="1">
                    <a:latin typeface="Arial" panose="020B0604020202020204" pitchFamily="34" charset="0"/>
                    <a:cs typeface="Arial" panose="020B0604020202020204" pitchFamily="34" charset="0"/>
                  </a:defRPr>
                </a:pPr>
                <a:endParaRPr lang="en-US"/>
              </a:p>
            </c:txPr>
            <c:dLblPos val="ctr"/>
            <c:showLegendKey val="0"/>
            <c:showVal val="1"/>
            <c:showCatName val="0"/>
            <c:showSerName val="0"/>
            <c:showPercent val="0"/>
            <c:showBubbleSize val="0"/>
            <c:showLeaderLines val="0"/>
          </c:dLbls>
          <c:errBars>
            <c:errDir val="y"/>
            <c:errBarType val="both"/>
            <c:errValType val="cust"/>
            <c:noEndCap val="1"/>
            <c:plus>
              <c:numRef>
                <c:f>'NMS normalized Figures'!$G$9:$G$13</c:f>
                <c:numCache>
                  <c:formatCode>General</c:formatCode>
                  <c:ptCount val="5"/>
                  <c:pt idx="0">
                    <c:v>6.3637670300000004E-2</c:v>
                  </c:pt>
                  <c:pt idx="1">
                    <c:v>9.7854682700000001E-2</c:v>
                  </c:pt>
                  <c:pt idx="2">
                    <c:v>0.14470079299999999</c:v>
                  </c:pt>
                  <c:pt idx="3">
                    <c:v>0.23788850950000001</c:v>
                  </c:pt>
                  <c:pt idx="4">
                    <c:v>8.6293994900000004E-2</c:v>
                  </c:pt>
                </c:numCache>
              </c:numRef>
            </c:plus>
            <c:minus>
              <c:numRef>
                <c:f>'NMS normalized Figures'!$G$9:$G$13</c:f>
                <c:numCache>
                  <c:formatCode>General</c:formatCode>
                  <c:ptCount val="5"/>
                  <c:pt idx="0">
                    <c:v>6.3637670300000004E-2</c:v>
                  </c:pt>
                  <c:pt idx="1">
                    <c:v>9.7854682700000001E-2</c:v>
                  </c:pt>
                  <c:pt idx="2">
                    <c:v>0.14470079299999999</c:v>
                  </c:pt>
                  <c:pt idx="3">
                    <c:v>0.23788850950000001</c:v>
                  </c:pt>
                  <c:pt idx="4">
                    <c:v>8.6293994900000004E-2</c:v>
                  </c:pt>
                </c:numCache>
              </c:numRef>
            </c:minus>
          </c:errBars>
          <c:errBars>
            <c:errDir val="x"/>
            <c:errBarType val="both"/>
            <c:errValType val="cust"/>
            <c:noEndCap val="1"/>
            <c:plus>
              <c:numRef>
                <c:f>'NMS normalized Figures'!$F$9:$F$13</c:f>
                <c:numCache>
                  <c:formatCode>General</c:formatCode>
                  <c:ptCount val="5"/>
                  <c:pt idx="0">
                    <c:v>0.25610304150000002</c:v>
                  </c:pt>
                  <c:pt idx="1">
                    <c:v>0.57280876930000002</c:v>
                  </c:pt>
                  <c:pt idx="2">
                    <c:v>0.59417410100000001</c:v>
                  </c:pt>
                  <c:pt idx="3">
                    <c:v>0.41421528340000002</c:v>
                  </c:pt>
                  <c:pt idx="4">
                    <c:v>0.38248388239999997</c:v>
                  </c:pt>
                </c:numCache>
              </c:numRef>
            </c:plus>
            <c:minus>
              <c:numRef>
                <c:f>'NMS normalized Figures'!$F$9:$F$13</c:f>
                <c:numCache>
                  <c:formatCode>General</c:formatCode>
                  <c:ptCount val="5"/>
                  <c:pt idx="0">
                    <c:v>0.25610304150000002</c:v>
                  </c:pt>
                  <c:pt idx="1">
                    <c:v>0.57280876930000002</c:v>
                  </c:pt>
                  <c:pt idx="2">
                    <c:v>0.59417410100000001</c:v>
                  </c:pt>
                  <c:pt idx="3">
                    <c:v>0.41421528340000002</c:v>
                  </c:pt>
                  <c:pt idx="4">
                    <c:v>0.38248388239999997</c:v>
                  </c:pt>
                </c:numCache>
              </c:numRef>
            </c:minus>
          </c:errBars>
          <c:xVal>
            <c:numRef>
              <c:f>'NMS normalized Figures'!$D$9:$D$13</c:f>
              <c:numCache>
                <c:formatCode>General</c:formatCode>
                <c:ptCount val="5"/>
                <c:pt idx="0">
                  <c:v>-0.39474999999999999</c:v>
                </c:pt>
                <c:pt idx="1">
                  <c:v>0.11409</c:v>
                </c:pt>
                <c:pt idx="2">
                  <c:v>0.70712200000000003</c:v>
                </c:pt>
                <c:pt idx="3">
                  <c:v>-1.8371999999999999E-2</c:v>
                </c:pt>
                <c:pt idx="4">
                  <c:v>9.2862E-2</c:v>
                </c:pt>
              </c:numCache>
            </c:numRef>
          </c:xVal>
          <c:yVal>
            <c:numRef>
              <c:f>'NMS normalized Figures'!$E$9:$E$13</c:f>
              <c:numCache>
                <c:formatCode>General</c:formatCode>
                <c:ptCount val="5"/>
                <c:pt idx="0">
                  <c:v>-1.5219999999999999E-2</c:v>
                </c:pt>
                <c:pt idx="1">
                  <c:v>-0.1217</c:v>
                </c:pt>
                <c:pt idx="2">
                  <c:v>-0.39563799999999999</c:v>
                </c:pt>
                <c:pt idx="3">
                  <c:v>0.42027999999999999</c:v>
                </c:pt>
                <c:pt idx="4">
                  <c:v>-4.5012000000000003E-2</c:v>
                </c:pt>
              </c:numCache>
            </c:numRef>
          </c:yVal>
          <c:smooth val="0"/>
        </c:ser>
        <c:dLbls>
          <c:showLegendKey val="0"/>
          <c:showVal val="0"/>
          <c:showCatName val="0"/>
          <c:showSerName val="0"/>
          <c:showPercent val="0"/>
          <c:showBubbleSize val="0"/>
        </c:dLbls>
        <c:axId val="146074624"/>
        <c:axId val="146097280"/>
      </c:scatterChart>
      <c:valAx>
        <c:axId val="146074624"/>
        <c:scaling>
          <c:orientation val="minMax"/>
          <c:max val="1.4"/>
          <c:min val="-1"/>
        </c:scaling>
        <c:delete val="0"/>
        <c:axPos val="b"/>
        <c:title>
          <c:tx>
            <c:rich>
              <a:bodyPr/>
              <a:lstStyle/>
              <a:p>
                <a:pPr>
                  <a:defRPr sz="1600">
                    <a:latin typeface="Arial" panose="020B0604020202020204" pitchFamily="34" charset="0"/>
                    <a:cs typeface="Arial" panose="020B0604020202020204" pitchFamily="34" charset="0"/>
                  </a:defRPr>
                </a:pPr>
                <a:r>
                  <a:rPr lang="en-US" sz="1600" dirty="0" smtClean="0">
                    <a:latin typeface="Arial" panose="020B0604020202020204" pitchFamily="34" charset="0"/>
                    <a:cs typeface="Arial" panose="020B0604020202020204" pitchFamily="34" charset="0"/>
                  </a:rPr>
                  <a:t>NMS</a:t>
                </a:r>
                <a:r>
                  <a:rPr lang="en-US" sz="1600" baseline="0" dirty="0" smtClean="0">
                    <a:latin typeface="Arial" panose="020B0604020202020204" pitchFamily="34" charset="0"/>
                    <a:cs typeface="Arial" panose="020B0604020202020204" pitchFamily="34" charset="0"/>
                  </a:rPr>
                  <a:t> Axis </a:t>
                </a:r>
                <a:r>
                  <a:rPr lang="en-US" sz="1600" baseline="0" dirty="0">
                    <a:latin typeface="Arial" panose="020B0604020202020204" pitchFamily="34" charset="0"/>
                    <a:cs typeface="Arial" panose="020B0604020202020204" pitchFamily="34" charset="0"/>
                  </a:rPr>
                  <a:t>1 (67.1</a:t>
                </a:r>
                <a:r>
                  <a:rPr lang="en-US" sz="1600" baseline="0" dirty="0" smtClean="0">
                    <a:latin typeface="Arial" panose="020B0604020202020204" pitchFamily="34" charset="0"/>
                    <a:cs typeface="Arial" panose="020B0604020202020204" pitchFamily="34" charset="0"/>
                  </a:rPr>
                  <a:t>%</a:t>
                </a:r>
                <a:r>
                  <a:rPr lang="en-US" sz="1600" b="1" baseline="0" dirty="0" smtClean="0">
                    <a:latin typeface="Arial" panose="020B0604020202020204" pitchFamily="34" charset="0"/>
                    <a:cs typeface="Arial" panose="020B0604020202020204" pitchFamily="34" charset="0"/>
                  </a:rPr>
                  <a:t>)</a:t>
                </a:r>
                <a:r>
                  <a:rPr lang="en-US" sz="1600" b="0" baseline="0" dirty="0" smtClean="0">
                    <a:latin typeface="Arial" panose="020B0604020202020204" pitchFamily="34" charset="0"/>
                    <a:cs typeface="Arial" panose="020B0604020202020204" pitchFamily="34" charset="0"/>
                  </a:rPr>
                  <a:t> </a:t>
                </a:r>
                <a:r>
                  <a:rPr lang="en-US" sz="1600" b="0" baseline="0" dirty="0" err="1" smtClean="0">
                    <a:latin typeface="Arial" panose="020B0604020202020204" pitchFamily="34" charset="0"/>
                    <a:cs typeface="Arial" panose="020B0604020202020204" pitchFamily="34" charset="0"/>
                  </a:rPr>
                  <a:t>p</a:t>
                </a:r>
                <a:r>
                  <a:rPr lang="en-US" sz="1600" b="0" baseline="0" dirty="0" smtClean="0">
                    <a:latin typeface="Arial" panose="020B0604020202020204" pitchFamily="34" charset="0"/>
                    <a:cs typeface="Arial" panose="020B0604020202020204" pitchFamily="34" charset="0"/>
                  </a:rPr>
                  <a:t> = 0.0175</a:t>
                </a:r>
                <a:endParaRPr lang="en-US" sz="1600" b="0" dirty="0">
                  <a:latin typeface="Arial" panose="020B0604020202020204" pitchFamily="34" charset="0"/>
                  <a:cs typeface="Arial" panose="020B0604020202020204" pitchFamily="34" charset="0"/>
                </a:endParaRPr>
              </a:p>
            </c:rich>
          </c:tx>
          <c:layout>
            <c:manualLayout>
              <c:xMode val="edge"/>
              <c:yMode val="edge"/>
              <c:x val="0.28534666022675798"/>
              <c:y val="0.93982934788663197"/>
            </c:manualLayout>
          </c:layout>
          <c:overlay val="0"/>
        </c:title>
        <c:numFmt formatCode="General" sourceLinked="1"/>
        <c:majorTickMark val="out"/>
        <c:minorTickMark val="none"/>
        <c:tickLblPos val="nextTo"/>
        <c:txPr>
          <a:bodyPr/>
          <a:lstStyle/>
          <a:p>
            <a:pPr>
              <a:defRPr>
                <a:solidFill>
                  <a:srgbClr val="0C0C0C"/>
                </a:solidFill>
              </a:defRPr>
            </a:pPr>
            <a:endParaRPr lang="en-US"/>
          </a:p>
        </c:txPr>
        <c:crossAx val="146097280"/>
        <c:crossesAt val="-8"/>
        <c:crossBetween val="midCat"/>
        <c:majorUnit val="0.3"/>
      </c:valAx>
      <c:valAx>
        <c:axId val="146097280"/>
        <c:scaling>
          <c:orientation val="minMax"/>
          <c:max val="1.2"/>
          <c:min val="-0.6"/>
        </c:scaling>
        <c:delete val="0"/>
        <c:axPos val="l"/>
        <c:title>
          <c:tx>
            <c:rich>
              <a:bodyPr rot="-5400000" vert="horz"/>
              <a:lstStyle/>
              <a:p>
                <a:pPr>
                  <a:defRPr sz="1600">
                    <a:latin typeface="Arial" panose="020B0604020202020204" pitchFamily="34" charset="0"/>
                    <a:cs typeface="Arial" panose="020B0604020202020204" pitchFamily="34" charset="0"/>
                  </a:defRPr>
                </a:pPr>
                <a:r>
                  <a:rPr lang="en-US" sz="1600" dirty="0" smtClean="0">
                    <a:latin typeface="Arial" panose="020B0604020202020204" pitchFamily="34" charset="0"/>
                    <a:cs typeface="Arial" panose="020B0604020202020204" pitchFamily="34" charset="0"/>
                  </a:rPr>
                  <a:t>NMS Axis </a:t>
                </a:r>
                <a:r>
                  <a:rPr lang="en-US" sz="1600" dirty="0">
                    <a:latin typeface="Arial" panose="020B0604020202020204" pitchFamily="34" charset="0"/>
                    <a:cs typeface="Arial" panose="020B0604020202020204" pitchFamily="34" charset="0"/>
                  </a:rPr>
                  <a:t>2 (29.5%</a:t>
                </a:r>
                <a:r>
                  <a:rPr lang="en-US" sz="1600" dirty="0" smtClean="0">
                    <a:latin typeface="Arial" panose="020B0604020202020204" pitchFamily="34" charset="0"/>
                    <a:cs typeface="Arial" panose="020B0604020202020204" pitchFamily="34" charset="0"/>
                  </a:rPr>
                  <a:t>)</a:t>
                </a:r>
                <a:r>
                  <a:rPr lang="en-US" sz="1600" b="0" dirty="0" smtClean="0">
                    <a:latin typeface="Arial" panose="020B0604020202020204" pitchFamily="34" charset="0"/>
                    <a:cs typeface="Arial" panose="020B0604020202020204" pitchFamily="34" charset="0"/>
                  </a:rPr>
                  <a:t> </a:t>
                </a:r>
                <a:r>
                  <a:rPr lang="en-US" sz="1600" b="0" dirty="0" err="1" smtClean="0">
                    <a:latin typeface="Arial" panose="020B0604020202020204" pitchFamily="34" charset="0"/>
                    <a:cs typeface="Arial" panose="020B0604020202020204" pitchFamily="34" charset="0"/>
                  </a:rPr>
                  <a:t>p</a:t>
                </a:r>
                <a:r>
                  <a:rPr lang="en-US" sz="1600" b="0" dirty="0" smtClean="0">
                    <a:latin typeface="Arial" panose="020B0604020202020204" pitchFamily="34" charset="0"/>
                    <a:cs typeface="Arial" panose="020B0604020202020204" pitchFamily="34" charset="0"/>
                  </a:rPr>
                  <a:t> = 0.0015</a:t>
                </a:r>
                <a:endParaRPr lang="en-US" sz="1600" dirty="0">
                  <a:latin typeface="Arial" panose="020B0604020202020204" pitchFamily="34" charset="0"/>
                  <a:cs typeface="Arial" panose="020B0604020202020204" pitchFamily="34" charset="0"/>
                </a:endParaRPr>
              </a:p>
            </c:rich>
          </c:tx>
          <c:layout>
            <c:manualLayout>
              <c:xMode val="edge"/>
              <c:yMode val="edge"/>
              <c:x val="9.75787046594207E-4"/>
              <c:y val="0.25290874153682102"/>
            </c:manualLayout>
          </c:layout>
          <c:overlay val="0"/>
        </c:title>
        <c:numFmt formatCode="General" sourceLinked="1"/>
        <c:majorTickMark val="out"/>
        <c:minorTickMark val="none"/>
        <c:tickLblPos val="nextTo"/>
        <c:txPr>
          <a:bodyPr/>
          <a:lstStyle/>
          <a:p>
            <a:pPr>
              <a:defRPr>
                <a:solidFill>
                  <a:srgbClr val="0C0C0C"/>
                </a:solidFill>
              </a:defRPr>
            </a:pPr>
            <a:endParaRPr lang="en-US"/>
          </a:p>
        </c:txPr>
        <c:crossAx val="146074624"/>
        <c:crossesAt val="-4"/>
        <c:crossBetween val="midCat"/>
        <c:majorUnit val="0.2"/>
      </c:valAx>
      <c:spPr>
        <a:ln>
          <a:solidFill>
            <a:sysClr val="windowText" lastClr="000000"/>
          </a:solidFill>
        </a:ln>
      </c:spPr>
    </c:plotArea>
    <c:legend>
      <c:legendPos val="r"/>
      <c:layout>
        <c:manualLayout>
          <c:xMode val="edge"/>
          <c:yMode val="edge"/>
          <c:x val="9.5852645379710305E-2"/>
          <c:y val="5.8110102660994603E-2"/>
          <c:w val="0.29592878169054898"/>
          <c:h val="0.14293058862622299"/>
        </c:manualLayout>
      </c:layout>
      <c:overlay val="0"/>
      <c:txPr>
        <a:bodyPr/>
        <a:lstStyle/>
        <a:p>
          <a:pPr>
            <a:defRPr sz="1600" b="1">
              <a:latin typeface="Arial" panose="020B0604020202020204" pitchFamily="34" charset="0"/>
              <a:cs typeface="Arial" panose="020B0604020202020204" pitchFamily="34" charset="0"/>
            </a:defRPr>
          </a:pPr>
          <a:endParaRPr lang="en-US"/>
        </a:p>
      </c:txPr>
    </c:legend>
    <c:plotVisOnly val="1"/>
    <c:dispBlanksAs val="gap"/>
    <c:showDLblsOverMax val="0"/>
  </c:chart>
  <c:spPr>
    <a:solidFill>
      <a:srgbClr val="FFFFFF"/>
    </a:solidFill>
  </c:sp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20937815927429"/>
          <c:y val="8.5006962940446906E-2"/>
          <c:w val="0.79752349364289699"/>
          <c:h val="0.77825808016845399"/>
        </c:manualLayout>
      </c:layout>
      <c:scatterChart>
        <c:scatterStyle val="lineMarker"/>
        <c:varyColors val="0"/>
        <c:ser>
          <c:idx val="0"/>
          <c:order val="0"/>
          <c:tx>
            <c:strRef>
              <c:f>'NMS normalized Figures II'!$B$41</c:f>
              <c:strCache>
                <c:ptCount val="1"/>
                <c:pt idx="0">
                  <c:v>Factors</c:v>
                </c:pt>
              </c:strCache>
            </c:strRef>
          </c:tx>
          <c:spPr>
            <a:ln>
              <a:solidFill>
                <a:srgbClr val="242424"/>
              </a:solidFill>
              <a:tailEnd type="none"/>
            </a:ln>
          </c:spPr>
          <c:marker>
            <c:symbol val="none"/>
          </c:marker>
          <c:dLbls>
            <c:dLbl>
              <c:idx val="0"/>
              <c:delete val="1"/>
            </c:dLbl>
            <c:dLbl>
              <c:idx val="1"/>
              <c:layout>
                <c:manualLayout>
                  <c:x val="-2.1739130434782601E-2"/>
                  <c:y val="-8.2460410886592197E-3"/>
                </c:manualLayout>
              </c:layout>
              <c:tx>
                <c:rich>
                  <a:bodyPr/>
                  <a:lstStyle/>
                  <a:p>
                    <a:r>
                      <a:rPr lang="en-US" sz="600"/>
                      <a:t>Lipids</a:t>
                    </a:r>
                    <a:endParaRPr lang="en-US"/>
                  </a:p>
                </c:rich>
              </c:tx>
              <c:showLegendKey val="0"/>
              <c:showVal val="0"/>
              <c:showCatName val="0"/>
              <c:showSerName val="1"/>
              <c:showPercent val="0"/>
              <c:showBubbleSize val="0"/>
            </c:dLbl>
            <c:txPr>
              <a:bodyPr/>
              <a:lstStyle/>
              <a:p>
                <a:pPr>
                  <a:defRPr sz="600"/>
                </a:pPr>
                <a:endParaRPr lang="en-US"/>
              </a:p>
            </c:txPr>
            <c:showLegendKey val="0"/>
            <c:showVal val="0"/>
            <c:showCatName val="0"/>
            <c:showSerName val="1"/>
            <c:showPercent val="0"/>
            <c:showBubbleSize val="0"/>
            <c:showLeaderLines val="0"/>
          </c:dLbls>
          <c:xVal>
            <c:numRef>
              <c:f>'NMS normalized Figures II'!$C$42:$C$43</c:f>
              <c:numCache>
                <c:formatCode>General</c:formatCode>
                <c:ptCount val="2"/>
                <c:pt idx="0">
                  <c:v>0</c:v>
                </c:pt>
                <c:pt idx="1">
                  <c:v>0.13428000000000001</c:v>
                </c:pt>
              </c:numCache>
            </c:numRef>
          </c:xVal>
          <c:yVal>
            <c:numRef>
              <c:f>'NMS normalized Figures II'!$D$42:$D$43</c:f>
              <c:numCache>
                <c:formatCode>General</c:formatCode>
                <c:ptCount val="2"/>
                <c:pt idx="0">
                  <c:v>0</c:v>
                </c:pt>
                <c:pt idx="1">
                  <c:v>-5.3409999999999999E-2</c:v>
                </c:pt>
              </c:numCache>
            </c:numRef>
          </c:yVal>
          <c:smooth val="0"/>
        </c:ser>
        <c:ser>
          <c:idx val="1"/>
          <c:order val="1"/>
          <c:tx>
            <c:strRef>
              <c:f>'NMS normalized Figures II'!$B$44</c:f>
              <c:strCache>
                <c:ptCount val="1"/>
                <c:pt idx="0">
                  <c:v>Unsaturated hydrocarbons</c:v>
                </c:pt>
              </c:strCache>
            </c:strRef>
          </c:tx>
          <c:spPr>
            <a:ln>
              <a:solidFill>
                <a:srgbClr val="242424"/>
              </a:solidFill>
              <a:tailEnd type="none"/>
            </a:ln>
          </c:spPr>
          <c:marker>
            <c:symbol val="none"/>
          </c:marker>
          <c:xVal>
            <c:numRef>
              <c:f>'NMS normalized Figures II'!$C$44:$C$45</c:f>
              <c:numCache>
                <c:formatCode>General</c:formatCode>
                <c:ptCount val="2"/>
                <c:pt idx="0">
                  <c:v>0</c:v>
                </c:pt>
                <c:pt idx="1">
                  <c:v>7.5039999999999996E-2</c:v>
                </c:pt>
              </c:numCache>
            </c:numRef>
          </c:xVal>
          <c:yVal>
            <c:numRef>
              <c:f>'NMS normalized Figures II'!$D$44:$D$45</c:f>
              <c:numCache>
                <c:formatCode>General</c:formatCode>
                <c:ptCount val="2"/>
                <c:pt idx="0">
                  <c:v>0</c:v>
                </c:pt>
                <c:pt idx="1">
                  <c:v>4.718E-2</c:v>
                </c:pt>
              </c:numCache>
            </c:numRef>
          </c:yVal>
          <c:smooth val="0"/>
        </c:ser>
        <c:ser>
          <c:idx val="2"/>
          <c:order val="2"/>
          <c:tx>
            <c:strRef>
              <c:f>'NMS normalized Figures II'!$B$46</c:f>
              <c:strCache>
                <c:ptCount val="1"/>
                <c:pt idx="0">
                  <c:v>Proteins</c:v>
                </c:pt>
              </c:strCache>
            </c:strRef>
          </c:tx>
          <c:spPr>
            <a:ln>
              <a:solidFill>
                <a:srgbClr val="0C0C0C"/>
              </a:solidFill>
              <a:tailEnd type="none"/>
            </a:ln>
          </c:spPr>
          <c:marker>
            <c:symbol val="none"/>
          </c:marker>
          <c:dLbls>
            <c:dLbl>
              <c:idx val="0"/>
              <c:delete val="1"/>
            </c:dLbl>
            <c:dLbl>
              <c:idx val="1"/>
              <c:layout>
                <c:manualLayout>
                  <c:x val="-8.9347241623078805E-2"/>
                  <c:y val="5.50761459185777E-2"/>
                </c:manualLayout>
              </c:layout>
              <c:showLegendKey val="0"/>
              <c:showVal val="0"/>
              <c:showCatName val="0"/>
              <c:showSerName val="1"/>
              <c:showPercent val="0"/>
              <c:showBubbleSize val="0"/>
            </c:dLbl>
            <c:txPr>
              <a:bodyPr/>
              <a:lstStyle/>
              <a:p>
                <a:pPr>
                  <a:defRPr sz="600"/>
                </a:pPr>
                <a:endParaRPr lang="en-US"/>
              </a:p>
            </c:txPr>
            <c:showLegendKey val="0"/>
            <c:showVal val="0"/>
            <c:showCatName val="0"/>
            <c:showSerName val="1"/>
            <c:showPercent val="0"/>
            <c:showBubbleSize val="0"/>
            <c:showLeaderLines val="0"/>
          </c:dLbls>
          <c:xVal>
            <c:numRef>
              <c:f>'NMS normalized Figures II'!$C$46:$C$47</c:f>
              <c:numCache>
                <c:formatCode>General</c:formatCode>
                <c:ptCount val="2"/>
                <c:pt idx="0">
                  <c:v>0</c:v>
                </c:pt>
                <c:pt idx="1">
                  <c:v>0.33534000000000003</c:v>
                </c:pt>
              </c:numCache>
            </c:numRef>
          </c:xVal>
          <c:yVal>
            <c:numRef>
              <c:f>'NMS normalized Figures II'!$D$46:$D$47</c:f>
              <c:numCache>
                <c:formatCode>General</c:formatCode>
                <c:ptCount val="2"/>
                <c:pt idx="0">
                  <c:v>0</c:v>
                </c:pt>
                <c:pt idx="1">
                  <c:v>4.5629999999999997E-2</c:v>
                </c:pt>
              </c:numCache>
            </c:numRef>
          </c:yVal>
          <c:smooth val="0"/>
        </c:ser>
        <c:ser>
          <c:idx val="3"/>
          <c:order val="3"/>
          <c:tx>
            <c:strRef>
              <c:f>'NMS normalized Figures II'!$B$48</c:f>
              <c:strCache>
                <c:ptCount val="1"/>
                <c:pt idx="0">
                  <c:v>Lignin</c:v>
                </c:pt>
              </c:strCache>
            </c:strRef>
          </c:tx>
          <c:spPr>
            <a:ln>
              <a:solidFill>
                <a:srgbClr val="242424"/>
              </a:solidFill>
              <a:tailEnd type="none"/>
            </a:ln>
          </c:spPr>
          <c:marker>
            <c:symbol val="none"/>
          </c:marker>
          <c:dLbls>
            <c:dLbl>
              <c:idx val="0"/>
              <c:delete val="1"/>
            </c:dLbl>
            <c:dLbl>
              <c:idx val="1"/>
              <c:layout>
                <c:manualLayout>
                  <c:x val="-0.17935547764079701"/>
                  <c:y val="-1.5099331454251399E-2"/>
                </c:manualLayout>
              </c:layout>
              <c:spPr/>
              <c:txPr>
                <a:bodyPr/>
                <a:lstStyle/>
                <a:p>
                  <a:pPr>
                    <a:defRPr sz="600"/>
                  </a:pPr>
                  <a:endParaRPr lang="en-US"/>
                </a:p>
              </c:txPr>
              <c:showLegendKey val="0"/>
              <c:showVal val="0"/>
              <c:showCatName val="0"/>
              <c:showSerName val="1"/>
              <c:showPercent val="0"/>
              <c:showBubbleSize val="0"/>
            </c:dLbl>
            <c:txPr>
              <a:bodyPr/>
              <a:lstStyle/>
              <a:p>
                <a:pPr>
                  <a:defRPr sz="800"/>
                </a:pPr>
                <a:endParaRPr lang="en-US"/>
              </a:p>
            </c:txPr>
            <c:showLegendKey val="0"/>
            <c:showVal val="0"/>
            <c:showCatName val="0"/>
            <c:showSerName val="1"/>
            <c:showPercent val="0"/>
            <c:showBubbleSize val="0"/>
            <c:showLeaderLines val="0"/>
          </c:dLbls>
          <c:xVal>
            <c:numRef>
              <c:f>'NMS normalized Figures II'!$C$48:$C$49</c:f>
              <c:numCache>
                <c:formatCode>General</c:formatCode>
                <c:ptCount val="2"/>
                <c:pt idx="0">
                  <c:v>0</c:v>
                </c:pt>
                <c:pt idx="1">
                  <c:v>-6.8320000000000006E-2</c:v>
                </c:pt>
              </c:numCache>
            </c:numRef>
          </c:xVal>
          <c:yVal>
            <c:numRef>
              <c:f>'NMS normalized Figures II'!$D$48:$D$49</c:f>
              <c:numCache>
                <c:formatCode>General</c:formatCode>
                <c:ptCount val="2"/>
                <c:pt idx="0">
                  <c:v>0</c:v>
                </c:pt>
                <c:pt idx="1">
                  <c:v>7.8460000000000002E-2</c:v>
                </c:pt>
              </c:numCache>
            </c:numRef>
          </c:yVal>
          <c:smooth val="0"/>
        </c:ser>
        <c:ser>
          <c:idx val="4"/>
          <c:order val="4"/>
          <c:tx>
            <c:strRef>
              <c:f>'NMS normalized Figures II'!$B$50</c:f>
              <c:strCache>
                <c:ptCount val="1"/>
                <c:pt idx="0">
                  <c:v>carbohydrate</c:v>
                </c:pt>
              </c:strCache>
            </c:strRef>
          </c:tx>
          <c:spPr>
            <a:ln>
              <a:solidFill>
                <a:srgbClr val="0C0C0C"/>
              </a:solidFill>
              <a:tailEnd type="none"/>
            </a:ln>
          </c:spPr>
          <c:marker>
            <c:symbol val="none"/>
          </c:marker>
          <c:xVal>
            <c:numRef>
              <c:f>'NMS normalized Figures II'!$C$50:$C$51</c:f>
              <c:numCache>
                <c:formatCode>General</c:formatCode>
                <c:ptCount val="2"/>
                <c:pt idx="0">
                  <c:v>0</c:v>
                </c:pt>
                <c:pt idx="1">
                  <c:v>-9.1770000000000004E-2</c:v>
                </c:pt>
              </c:numCache>
            </c:numRef>
          </c:xVal>
          <c:yVal>
            <c:numRef>
              <c:f>'NMS normalized Figures II'!$D$50:$D$51</c:f>
              <c:numCache>
                <c:formatCode>General</c:formatCode>
                <c:ptCount val="2"/>
                <c:pt idx="0">
                  <c:v>0</c:v>
                </c:pt>
                <c:pt idx="1">
                  <c:v>0.19349</c:v>
                </c:pt>
              </c:numCache>
            </c:numRef>
          </c:yVal>
          <c:smooth val="0"/>
        </c:ser>
        <c:ser>
          <c:idx val="5"/>
          <c:order val="5"/>
          <c:tx>
            <c:strRef>
              <c:f>'NMS normalized Figures II'!$B$52</c:f>
              <c:strCache>
                <c:ptCount val="1"/>
                <c:pt idx="0">
                  <c:v>Amino sugars</c:v>
                </c:pt>
              </c:strCache>
            </c:strRef>
          </c:tx>
          <c:spPr>
            <a:ln>
              <a:solidFill>
                <a:srgbClr val="242424"/>
              </a:solidFill>
              <a:tailEnd type="none"/>
            </a:ln>
          </c:spPr>
          <c:marker>
            <c:symbol val="none"/>
          </c:marker>
          <c:xVal>
            <c:numRef>
              <c:f>'NMS normalized Figures II'!$C$52:$C$53</c:f>
              <c:numCache>
                <c:formatCode>General</c:formatCode>
                <c:ptCount val="2"/>
                <c:pt idx="0">
                  <c:v>0</c:v>
                </c:pt>
                <c:pt idx="1">
                  <c:v>0.10917</c:v>
                </c:pt>
              </c:numCache>
            </c:numRef>
          </c:xVal>
          <c:yVal>
            <c:numRef>
              <c:f>'NMS normalized Figures II'!$D$52:$D$53</c:f>
              <c:numCache>
                <c:formatCode>General</c:formatCode>
                <c:ptCount val="2"/>
                <c:pt idx="0">
                  <c:v>0</c:v>
                </c:pt>
                <c:pt idx="1">
                  <c:v>0.24918000000000001</c:v>
                </c:pt>
              </c:numCache>
            </c:numRef>
          </c:yVal>
          <c:smooth val="0"/>
        </c:ser>
        <c:ser>
          <c:idx val="6"/>
          <c:order val="6"/>
          <c:tx>
            <c:strRef>
              <c:f>'NMS normalized Figures II'!$B$54</c:f>
              <c:strCache>
                <c:ptCount val="1"/>
                <c:pt idx="0">
                  <c:v>Tannins</c:v>
                </c:pt>
              </c:strCache>
            </c:strRef>
          </c:tx>
          <c:spPr>
            <a:ln>
              <a:solidFill>
                <a:srgbClr val="242424"/>
              </a:solidFill>
              <a:tailEnd type="none"/>
            </a:ln>
          </c:spPr>
          <c:marker>
            <c:symbol val="none"/>
          </c:marker>
          <c:xVal>
            <c:numRef>
              <c:f>'NMS normalized Figures II'!$C$54:$C$55</c:f>
              <c:numCache>
                <c:formatCode>General</c:formatCode>
                <c:ptCount val="2"/>
                <c:pt idx="0">
                  <c:v>0</c:v>
                </c:pt>
                <c:pt idx="1">
                  <c:v>-0.33002999999999999</c:v>
                </c:pt>
              </c:numCache>
            </c:numRef>
          </c:xVal>
          <c:yVal>
            <c:numRef>
              <c:f>'NMS normalized Figures II'!$D$54:$D$55</c:f>
              <c:numCache>
                <c:formatCode>General</c:formatCode>
                <c:ptCount val="2"/>
                <c:pt idx="0">
                  <c:v>0</c:v>
                </c:pt>
                <c:pt idx="1">
                  <c:v>-4.428E-2</c:v>
                </c:pt>
              </c:numCache>
            </c:numRef>
          </c:yVal>
          <c:smooth val="0"/>
        </c:ser>
        <c:ser>
          <c:idx val="7"/>
          <c:order val="7"/>
          <c:tx>
            <c:strRef>
              <c:f>'NMS normalized Figures II'!$B$56</c:f>
              <c:strCache>
                <c:ptCount val="1"/>
                <c:pt idx="0">
                  <c:v>Condensed hydrocarbons</c:v>
                </c:pt>
              </c:strCache>
            </c:strRef>
          </c:tx>
          <c:spPr>
            <a:ln>
              <a:solidFill>
                <a:schemeClr val="tx1"/>
              </a:solidFill>
              <a:tailEnd type="triangle"/>
            </a:ln>
          </c:spPr>
          <c:marker>
            <c:symbol val="none"/>
          </c:marker>
          <c:dPt>
            <c:idx val="1"/>
            <c:bubble3D val="0"/>
            <c:spPr>
              <a:ln>
                <a:solidFill>
                  <a:srgbClr val="242424"/>
                </a:solidFill>
                <a:tailEnd type="none"/>
              </a:ln>
            </c:spPr>
          </c:dPt>
          <c:xVal>
            <c:numRef>
              <c:f>'NMS normalized Figures II'!$C$56:$C$57</c:f>
              <c:numCache>
                <c:formatCode>General</c:formatCode>
                <c:ptCount val="2"/>
                <c:pt idx="0">
                  <c:v>0</c:v>
                </c:pt>
                <c:pt idx="1">
                  <c:v>-0.26103999999999999</c:v>
                </c:pt>
              </c:numCache>
            </c:numRef>
          </c:xVal>
          <c:yVal>
            <c:numRef>
              <c:f>'NMS normalized Figures II'!$D$56:$D$57</c:f>
              <c:numCache>
                <c:formatCode>General</c:formatCode>
                <c:ptCount val="2"/>
                <c:pt idx="0">
                  <c:v>0</c:v>
                </c:pt>
                <c:pt idx="1">
                  <c:v>-4.87E-2</c:v>
                </c:pt>
              </c:numCache>
            </c:numRef>
          </c:yVal>
          <c:smooth val="0"/>
        </c:ser>
        <c:dLbls>
          <c:showLegendKey val="0"/>
          <c:showVal val="0"/>
          <c:showCatName val="0"/>
          <c:showSerName val="0"/>
          <c:showPercent val="0"/>
          <c:showBubbleSize val="0"/>
        </c:dLbls>
        <c:axId val="146178816"/>
        <c:axId val="146180352"/>
      </c:scatterChart>
      <c:valAx>
        <c:axId val="146178816"/>
        <c:scaling>
          <c:orientation val="minMax"/>
        </c:scaling>
        <c:delete val="0"/>
        <c:axPos val="b"/>
        <c:numFmt formatCode="General" sourceLinked="1"/>
        <c:majorTickMark val="out"/>
        <c:minorTickMark val="none"/>
        <c:tickLblPos val="nextTo"/>
        <c:spPr>
          <a:ln>
            <a:solidFill>
              <a:srgbClr val="0C0C0C"/>
            </a:solidFill>
          </a:ln>
        </c:spPr>
        <c:txPr>
          <a:bodyPr/>
          <a:lstStyle/>
          <a:p>
            <a:pPr>
              <a:defRPr sz="400"/>
            </a:pPr>
            <a:endParaRPr lang="en-US"/>
          </a:p>
        </c:txPr>
        <c:crossAx val="146180352"/>
        <c:crossesAt val="-0.1"/>
        <c:crossBetween val="midCat"/>
        <c:majorUnit val="0.1"/>
      </c:valAx>
      <c:valAx>
        <c:axId val="146180352"/>
        <c:scaling>
          <c:orientation val="minMax"/>
        </c:scaling>
        <c:delete val="0"/>
        <c:axPos val="l"/>
        <c:numFmt formatCode="General" sourceLinked="1"/>
        <c:majorTickMark val="out"/>
        <c:minorTickMark val="none"/>
        <c:tickLblPos val="nextTo"/>
        <c:spPr>
          <a:ln>
            <a:solidFill>
              <a:srgbClr val="0C0C0C"/>
            </a:solidFill>
          </a:ln>
        </c:spPr>
        <c:txPr>
          <a:bodyPr/>
          <a:lstStyle/>
          <a:p>
            <a:pPr>
              <a:defRPr sz="400"/>
            </a:pPr>
            <a:endParaRPr lang="en-US"/>
          </a:p>
        </c:txPr>
        <c:crossAx val="146178816"/>
        <c:crossesAt val="-0.4"/>
        <c:crossBetween val="midCat"/>
      </c:valAx>
      <c:spPr>
        <a:ln>
          <a:solidFill>
            <a:schemeClr val="tx1"/>
          </a:solidFill>
        </a:ln>
      </c:spPr>
    </c:plotArea>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000" i="1"/>
            </a:pPr>
            <a:r>
              <a:rPr lang="en-US" sz="2000" i="1"/>
              <a:t>Streptomyces </a:t>
            </a:r>
          </a:p>
        </c:rich>
      </c:tx>
      <c:layout/>
      <c:overlay val="1"/>
    </c:title>
    <c:autoTitleDeleted val="0"/>
    <c:plotArea>
      <c:layout>
        <c:manualLayout>
          <c:layoutTarget val="inner"/>
          <c:xMode val="edge"/>
          <c:yMode val="edge"/>
          <c:x val="9.3831146106736596E-2"/>
          <c:y val="0.14076044111073699"/>
          <c:w val="0.89089107611548601"/>
          <c:h val="0.69157912786674702"/>
        </c:manualLayout>
      </c:layout>
      <c:barChart>
        <c:barDir val="col"/>
        <c:grouping val="clustered"/>
        <c:varyColors val="0"/>
        <c:ser>
          <c:idx val="2"/>
          <c:order val="0"/>
          <c:tx>
            <c:strRef>
              <c:f>'Compunds pre v inoculant'!$B$3</c:f>
              <c:strCache>
                <c:ptCount val="1"/>
                <c:pt idx="0">
                  <c:v>Pre-Incubation</c:v>
                </c:pt>
              </c:strCache>
            </c:strRef>
          </c:tx>
          <c:spPr>
            <a:solidFill>
              <a:srgbClr val="CC99FF"/>
            </a:solidFill>
          </c:spPr>
          <c:invertIfNegative val="0"/>
          <c:dLbls>
            <c:dLbl>
              <c:idx val="0"/>
              <c:layout>
                <c:manualLayout>
                  <c:x val="2.4275043744531901E-2"/>
                  <c:y val="-5.5145290668180698E-2"/>
                </c:manualLayout>
              </c:layout>
              <c:tx>
                <c:rich>
                  <a:bodyPr/>
                  <a:lstStyle/>
                  <a:p>
                    <a:r>
                      <a:rPr lang="en-US" sz="1600" b="1" baseline="0" dirty="0" err="1" smtClean="0">
                        <a:solidFill>
                          <a:srgbClr val="0C0C0C"/>
                        </a:solidFill>
                      </a:rPr>
                      <a:t>p</a:t>
                    </a:r>
                    <a:r>
                      <a:rPr lang="en-US" sz="1600" b="1" baseline="0" dirty="0" smtClean="0">
                        <a:solidFill>
                          <a:srgbClr val="0C0C0C"/>
                        </a:solidFill>
                      </a:rPr>
                      <a:t> = </a:t>
                    </a:r>
                    <a:r>
                      <a:rPr lang="en-US" sz="1600" b="1" baseline="0" dirty="0">
                        <a:solidFill>
                          <a:srgbClr val="0C0C0C"/>
                        </a:solidFill>
                      </a:rPr>
                      <a:t>0.0021</a:t>
                    </a:r>
                    <a:endParaRPr lang="en-US" sz="1600" b="1" dirty="0"/>
                  </a:p>
                </c:rich>
              </c:tx>
              <c:showLegendKey val="0"/>
              <c:showVal val="1"/>
              <c:showCatName val="0"/>
              <c:showSerName val="0"/>
              <c:showPercent val="0"/>
              <c:showBubbleSize val="0"/>
            </c:dLbl>
            <c:dLbl>
              <c:idx val="1"/>
              <c:delete val="1"/>
            </c:dLbl>
            <c:dLbl>
              <c:idx val="2"/>
              <c:delete val="1"/>
            </c:dLbl>
            <c:dLbl>
              <c:idx val="3"/>
              <c:delete val="1"/>
            </c:dLbl>
            <c:dLbl>
              <c:idx val="4"/>
              <c:delete val="1"/>
            </c:dLbl>
            <c:dLbl>
              <c:idx val="5"/>
              <c:delete val="1"/>
            </c:dLbl>
            <c:dLbl>
              <c:idx val="6"/>
              <c:delete val="1"/>
            </c:dLbl>
            <c:dLbl>
              <c:idx val="7"/>
              <c:delete val="1"/>
            </c:dLbl>
            <c:txPr>
              <a:bodyPr/>
              <a:lstStyle/>
              <a:p>
                <a:pPr>
                  <a:defRPr sz="1600"/>
                </a:pPr>
                <a:endParaRPr lang="en-US"/>
              </a:p>
            </c:txPr>
            <c:showLegendKey val="0"/>
            <c:showVal val="1"/>
            <c:showCatName val="0"/>
            <c:showSerName val="0"/>
            <c:showPercent val="0"/>
            <c:showBubbleSize val="0"/>
            <c:showLeaderLines val="0"/>
          </c:dLbls>
          <c:errBars>
            <c:errBarType val="both"/>
            <c:errValType val="cust"/>
            <c:noEndCap val="0"/>
            <c:plus>
              <c:numRef>
                <c:f>'Compunds pre v inoculant'!$E$31:$E$38</c:f>
                <c:numCache>
                  <c:formatCode>General</c:formatCode>
                  <c:ptCount val="8"/>
                  <c:pt idx="0">
                    <c:v>1.7876826485732999</c:v>
                  </c:pt>
                  <c:pt idx="1">
                    <c:v>1.1398892623145001</c:v>
                  </c:pt>
                  <c:pt idx="2">
                    <c:v>1.895863297003699</c:v>
                  </c:pt>
                  <c:pt idx="3">
                    <c:v>0.68381124822560002</c:v>
                  </c:pt>
                  <c:pt idx="4">
                    <c:v>0.38225356253080001</c:v>
                  </c:pt>
                  <c:pt idx="5">
                    <c:v>0.29751508228619999</c:v>
                  </c:pt>
                  <c:pt idx="6">
                    <c:v>0.81424463757709997</c:v>
                  </c:pt>
                  <c:pt idx="7">
                    <c:v>2.7622234514445001</c:v>
                  </c:pt>
                </c:numCache>
              </c:numRef>
            </c:plus>
            <c:minus>
              <c:numRef>
                <c:f>'Compunds pre v inoculant'!$E$31:$E$38</c:f>
                <c:numCache>
                  <c:formatCode>General</c:formatCode>
                  <c:ptCount val="8"/>
                  <c:pt idx="0">
                    <c:v>1.7876826485732999</c:v>
                  </c:pt>
                  <c:pt idx="1">
                    <c:v>1.1398892623145001</c:v>
                  </c:pt>
                  <c:pt idx="2">
                    <c:v>1.895863297003699</c:v>
                  </c:pt>
                  <c:pt idx="3">
                    <c:v>0.68381124822560002</c:v>
                  </c:pt>
                  <c:pt idx="4">
                    <c:v>0.38225356253080001</c:v>
                  </c:pt>
                  <c:pt idx="5">
                    <c:v>0.29751508228619999</c:v>
                  </c:pt>
                  <c:pt idx="6">
                    <c:v>0.81424463757709997</c:v>
                  </c:pt>
                  <c:pt idx="7">
                    <c:v>2.7622234514445001</c:v>
                  </c:pt>
                </c:numCache>
              </c:numRef>
            </c:minus>
          </c:errBars>
          <c:cat>
            <c:strRef>
              <c:f>'Compunds pre v inoculant'!$A$4:$A$11</c:f>
              <c:strCache>
                <c:ptCount val="8"/>
                <c:pt idx="0">
                  <c:v>Lipids</c:v>
                </c:pt>
                <c:pt idx="1">
                  <c:v>Unsaturated Hydrocarbons</c:v>
                </c:pt>
                <c:pt idx="2">
                  <c:v>Proteins</c:v>
                </c:pt>
                <c:pt idx="3">
                  <c:v>Lignin</c:v>
                </c:pt>
                <c:pt idx="4">
                  <c:v>Carbohydrates</c:v>
                </c:pt>
                <c:pt idx="5">
                  <c:v>Amino Sugars</c:v>
                </c:pt>
                <c:pt idx="6">
                  <c:v>Tannins</c:v>
                </c:pt>
                <c:pt idx="7">
                  <c:v>Condensed Hydrocarbons</c:v>
                </c:pt>
              </c:strCache>
            </c:strRef>
          </c:cat>
          <c:val>
            <c:numRef>
              <c:f>'Compunds pre v inoculant'!$B$31:$B$38</c:f>
              <c:numCache>
                <c:formatCode>General</c:formatCode>
                <c:ptCount val="8"/>
                <c:pt idx="0">
                  <c:v>40.376247634999999</c:v>
                </c:pt>
                <c:pt idx="1">
                  <c:v>10.1655403024</c:v>
                </c:pt>
                <c:pt idx="2">
                  <c:v>11.001928292500001</c:v>
                </c:pt>
                <c:pt idx="3">
                  <c:v>10.914109143199999</c:v>
                </c:pt>
                <c:pt idx="4">
                  <c:v>1.7324329531</c:v>
                </c:pt>
                <c:pt idx="5">
                  <c:v>1.7999734934</c:v>
                </c:pt>
                <c:pt idx="6">
                  <c:v>3.5953886119999998</c:v>
                </c:pt>
                <c:pt idx="7">
                  <c:v>20.414379567200001</c:v>
                </c:pt>
              </c:numCache>
            </c:numRef>
          </c:val>
        </c:ser>
        <c:ser>
          <c:idx val="3"/>
          <c:order val="1"/>
          <c:tx>
            <c:strRef>
              <c:f>'Compunds pre v inoculant'!$C$3</c:f>
              <c:strCache>
                <c:ptCount val="1"/>
                <c:pt idx="0">
                  <c:v>Post-Incubation</c:v>
                </c:pt>
              </c:strCache>
            </c:strRef>
          </c:tx>
          <c:spPr>
            <a:solidFill>
              <a:srgbClr val="7030A0"/>
            </a:solidFill>
          </c:spPr>
          <c:invertIfNegative val="0"/>
          <c:dLbls>
            <c:dLbl>
              <c:idx val="3"/>
              <c:layout>
                <c:manualLayout>
                  <c:x val="-1.12834978843441E-2"/>
                  <c:y val="-2.3633681656168901E-2"/>
                </c:manualLayout>
              </c:layout>
              <c:tx>
                <c:rich>
                  <a:bodyPr/>
                  <a:lstStyle/>
                  <a:p>
                    <a:r>
                      <a:rPr lang="en-US" sz="1600" b="1" dirty="0" err="1"/>
                      <a:t>p</a:t>
                    </a:r>
                    <a:r>
                      <a:rPr lang="en-US" sz="1600" b="1" baseline="0" dirty="0" smtClean="0"/>
                      <a:t> = 0.0026</a:t>
                    </a:r>
                    <a:endParaRPr lang="en-US" sz="1600" b="1" dirty="0"/>
                  </a:p>
                </c:rich>
              </c:tx>
              <c:showLegendKey val="0"/>
              <c:showVal val="1"/>
              <c:showCatName val="0"/>
              <c:showSerName val="0"/>
              <c:showPercent val="0"/>
              <c:showBubbleSize val="0"/>
            </c:dLbl>
            <c:showLegendKey val="0"/>
            <c:showVal val="0"/>
            <c:showCatName val="0"/>
            <c:showSerName val="0"/>
            <c:showPercent val="0"/>
            <c:showBubbleSize val="0"/>
          </c:dLbls>
          <c:errBars>
            <c:errBarType val="both"/>
            <c:errValType val="cust"/>
            <c:noEndCap val="0"/>
            <c:plus>
              <c:numRef>
                <c:f>'Compunds pre v inoculant'!$F$31:$F$38</c:f>
                <c:numCache>
                  <c:formatCode>General</c:formatCode>
                  <c:ptCount val="8"/>
                  <c:pt idx="0">
                    <c:v>2.0351540902725</c:v>
                  </c:pt>
                  <c:pt idx="1">
                    <c:v>0.78369308288810002</c:v>
                  </c:pt>
                  <c:pt idx="2">
                    <c:v>1.1499231353193</c:v>
                  </c:pt>
                  <c:pt idx="3">
                    <c:v>0.79845521879790005</c:v>
                  </c:pt>
                  <c:pt idx="4">
                    <c:v>1.1290760136624001</c:v>
                  </c:pt>
                  <c:pt idx="5">
                    <c:v>0.81828335031449995</c:v>
                  </c:pt>
                  <c:pt idx="6">
                    <c:v>0.63100095497560005</c:v>
                  </c:pt>
                  <c:pt idx="7">
                    <c:v>2.3035215924624</c:v>
                  </c:pt>
                </c:numCache>
              </c:numRef>
            </c:plus>
            <c:minus>
              <c:numRef>
                <c:f>'Compunds pre v inoculant'!$F$42</c:f>
                <c:numCache>
                  <c:formatCode>General</c:formatCode>
                  <c:ptCount val="1"/>
                </c:numCache>
              </c:numRef>
            </c:minus>
          </c:errBars>
          <c:cat>
            <c:strRef>
              <c:f>'Compunds pre v inoculant'!$A$4:$A$11</c:f>
              <c:strCache>
                <c:ptCount val="8"/>
                <c:pt idx="0">
                  <c:v>Lipids</c:v>
                </c:pt>
                <c:pt idx="1">
                  <c:v>Unsaturated Hydrocarbons</c:v>
                </c:pt>
                <c:pt idx="2">
                  <c:v>Proteins</c:v>
                </c:pt>
                <c:pt idx="3">
                  <c:v>Lignin</c:v>
                </c:pt>
                <c:pt idx="4">
                  <c:v>Carbohydrates</c:v>
                </c:pt>
                <c:pt idx="5">
                  <c:v>Amino Sugars</c:v>
                </c:pt>
                <c:pt idx="6">
                  <c:v>Tannins</c:v>
                </c:pt>
                <c:pt idx="7">
                  <c:v>Condensed Hydrocarbons</c:v>
                </c:pt>
              </c:strCache>
            </c:strRef>
          </c:cat>
          <c:val>
            <c:numRef>
              <c:f>'Compunds pre v inoculant'!$C$31:$C$38</c:f>
              <c:numCache>
                <c:formatCode>General</c:formatCode>
                <c:ptCount val="8"/>
                <c:pt idx="0">
                  <c:v>30.604752807000001</c:v>
                </c:pt>
                <c:pt idx="1">
                  <c:v>9.2234016547</c:v>
                </c:pt>
                <c:pt idx="2">
                  <c:v>10.007226543</c:v>
                </c:pt>
                <c:pt idx="3">
                  <c:v>15.14374364</c:v>
                </c:pt>
                <c:pt idx="4">
                  <c:v>5.724457446999998</c:v>
                </c:pt>
                <c:pt idx="5">
                  <c:v>3.1332421948999989</c:v>
                </c:pt>
                <c:pt idx="6">
                  <c:v>4.7846462449000002</c:v>
                </c:pt>
                <c:pt idx="7">
                  <c:v>21.378529469</c:v>
                </c:pt>
              </c:numCache>
            </c:numRef>
          </c:val>
        </c:ser>
        <c:dLbls>
          <c:showLegendKey val="0"/>
          <c:showVal val="0"/>
          <c:showCatName val="0"/>
          <c:showSerName val="0"/>
          <c:showPercent val="0"/>
          <c:showBubbleSize val="0"/>
        </c:dLbls>
        <c:gapWidth val="150"/>
        <c:axId val="164500608"/>
        <c:axId val="164554240"/>
      </c:barChart>
      <c:catAx>
        <c:axId val="164500608"/>
        <c:scaling>
          <c:orientation val="minMax"/>
        </c:scaling>
        <c:delete val="0"/>
        <c:axPos val="b"/>
        <c:majorTickMark val="out"/>
        <c:minorTickMark val="none"/>
        <c:tickLblPos val="nextTo"/>
        <c:txPr>
          <a:bodyPr/>
          <a:lstStyle/>
          <a:p>
            <a:pPr>
              <a:defRPr sz="1200"/>
            </a:pPr>
            <a:endParaRPr lang="en-US"/>
          </a:p>
        </c:txPr>
        <c:crossAx val="164554240"/>
        <c:crosses val="autoZero"/>
        <c:auto val="1"/>
        <c:lblAlgn val="ctr"/>
        <c:lblOffset val="100"/>
        <c:noMultiLvlLbl val="0"/>
      </c:catAx>
      <c:valAx>
        <c:axId val="164554240"/>
        <c:scaling>
          <c:orientation val="minMax"/>
        </c:scaling>
        <c:delete val="0"/>
        <c:axPos val="l"/>
        <c:title>
          <c:tx>
            <c:rich>
              <a:bodyPr/>
              <a:lstStyle/>
              <a:p>
                <a:pPr>
                  <a:defRPr sz="1600"/>
                </a:pPr>
                <a:r>
                  <a:rPr lang="en-US" sz="1600"/>
                  <a:t>Realative Abundance (%)</a:t>
                </a:r>
              </a:p>
            </c:rich>
          </c:tx>
          <c:layout>
            <c:manualLayout>
              <c:xMode val="edge"/>
              <c:yMode val="edge"/>
              <c:x val="8.3333333333333297E-3"/>
              <c:y val="0.21533127184235101"/>
            </c:manualLayout>
          </c:layout>
          <c:overlay val="0"/>
        </c:title>
        <c:numFmt formatCode="General" sourceLinked="1"/>
        <c:majorTickMark val="out"/>
        <c:minorTickMark val="none"/>
        <c:tickLblPos val="nextTo"/>
        <c:txPr>
          <a:bodyPr/>
          <a:lstStyle/>
          <a:p>
            <a:pPr>
              <a:defRPr sz="1600"/>
            </a:pPr>
            <a:endParaRPr lang="en-US"/>
          </a:p>
        </c:txPr>
        <c:crossAx val="164500608"/>
        <c:crosses val="autoZero"/>
        <c:crossBetween val="between"/>
        <c:majorUnit val="10"/>
      </c:valAx>
    </c:plotArea>
    <c:legend>
      <c:legendPos val="t"/>
      <c:layout>
        <c:manualLayout>
          <c:xMode val="edge"/>
          <c:yMode val="edge"/>
          <c:x val="0.67291611986001698"/>
          <c:y val="8.1525030647905894E-2"/>
          <c:w val="0.292823490813648"/>
          <c:h val="0.14094011307705001"/>
        </c:manualLayout>
      </c:layout>
      <c:overlay val="0"/>
      <c:txPr>
        <a:bodyPr/>
        <a:lstStyle/>
        <a:p>
          <a:pPr>
            <a:defRPr sz="1600"/>
          </a:pPr>
          <a:endParaRPr lang="en-US"/>
        </a:p>
      </c:txPr>
    </c:legend>
    <c:plotVisOnly val="1"/>
    <c:dispBlanksAs val="gap"/>
    <c:showDLblsOverMax val="0"/>
  </c:chart>
  <c:spPr>
    <a:solidFill>
      <a:srgbClr val="FFFFFF"/>
    </a:solidFill>
  </c:spPr>
  <c:txPr>
    <a:bodyPr/>
    <a:lstStyle/>
    <a:p>
      <a:pPr>
        <a:defRPr>
          <a:latin typeface="Arial" panose="020B0604020202020204" pitchFamily="34" charset="0"/>
          <a:cs typeface="Arial" panose="020B0604020202020204" pitchFamily="34" charset="0"/>
        </a:defRPr>
      </a:pPr>
      <a:endParaRPr lang="en-U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2000" i="1">
                <a:solidFill>
                  <a:srgbClr val="0C0C0C"/>
                </a:solidFill>
                <a:latin typeface="Arial" panose="020B0604020202020204" pitchFamily="34" charset="0"/>
                <a:cs typeface="Arial" panose="020B0604020202020204" pitchFamily="34" charset="0"/>
              </a:defRPr>
            </a:pPr>
            <a:r>
              <a:rPr lang="en-US" sz="2000" i="1" dirty="0" err="1" smtClean="0">
                <a:solidFill>
                  <a:srgbClr val="0C0C0C"/>
                </a:solidFill>
                <a:latin typeface="Arial" panose="020B0604020202020204" pitchFamily="34" charset="0"/>
                <a:cs typeface="Arial" panose="020B0604020202020204" pitchFamily="34" charset="0"/>
              </a:rPr>
              <a:t>Cellvibrio</a:t>
            </a:r>
            <a:endParaRPr lang="en-US" sz="2000" i="1" dirty="0">
              <a:solidFill>
                <a:srgbClr val="0C0C0C"/>
              </a:solidFill>
              <a:latin typeface="Arial" panose="020B0604020202020204" pitchFamily="34" charset="0"/>
              <a:cs typeface="Arial" panose="020B0604020202020204" pitchFamily="34" charset="0"/>
            </a:endParaRPr>
          </a:p>
        </c:rich>
      </c:tx>
      <c:layout/>
      <c:overlay val="1"/>
    </c:title>
    <c:autoTitleDeleted val="0"/>
    <c:plotArea>
      <c:layout>
        <c:manualLayout>
          <c:layoutTarget val="inner"/>
          <c:xMode val="edge"/>
          <c:yMode val="edge"/>
          <c:x val="9.42469378827646E-2"/>
          <c:y val="0.16526327457045301"/>
          <c:w val="0.890475284339457"/>
          <c:h val="0.69015978046029403"/>
        </c:manualLayout>
      </c:layout>
      <c:barChart>
        <c:barDir val="col"/>
        <c:grouping val="clustered"/>
        <c:varyColors val="0"/>
        <c:ser>
          <c:idx val="2"/>
          <c:order val="0"/>
          <c:tx>
            <c:strRef>
              <c:f>'Compunds pre v inoculant'!$B$3</c:f>
              <c:strCache>
                <c:ptCount val="1"/>
                <c:pt idx="0">
                  <c:v>Pre-Incubation</c:v>
                </c:pt>
              </c:strCache>
            </c:strRef>
          </c:tx>
          <c:spPr>
            <a:solidFill>
              <a:schemeClr val="accent6">
                <a:lumMod val="20000"/>
                <a:lumOff val="80000"/>
              </a:schemeClr>
            </a:solidFill>
          </c:spPr>
          <c:invertIfNegative val="0"/>
          <c:dLbls>
            <c:dLbl>
              <c:idx val="0"/>
              <c:layout>
                <c:manualLayout>
                  <c:x val="1.3164080865068199E-2"/>
                  <c:y val="-5.5145257197727698E-2"/>
                </c:manualLayout>
              </c:layout>
              <c:tx>
                <c:rich>
                  <a:bodyPr/>
                  <a:lstStyle/>
                  <a:p>
                    <a:pPr>
                      <a:defRPr sz="1400">
                        <a:solidFill>
                          <a:srgbClr val="0C0C0C"/>
                        </a:solidFill>
                        <a:latin typeface="Arial" panose="020B0604020202020204" pitchFamily="34" charset="0"/>
                        <a:cs typeface="Arial" panose="020B0604020202020204" pitchFamily="34" charset="0"/>
                      </a:defRPr>
                    </a:pPr>
                    <a:r>
                      <a:rPr lang="en-US" sz="1400" b="1">
                        <a:solidFill>
                          <a:srgbClr val="0C0C0C"/>
                        </a:solidFill>
                        <a:latin typeface="Arial" panose="020B0604020202020204" pitchFamily="34" charset="0"/>
                        <a:cs typeface="Arial" panose="020B0604020202020204" pitchFamily="34" charset="0"/>
                      </a:rPr>
                      <a:t>p</a:t>
                    </a:r>
                    <a:r>
                      <a:rPr lang="en-US" sz="1400" b="1" baseline="0">
                        <a:solidFill>
                          <a:srgbClr val="0C0C0C"/>
                        </a:solidFill>
                        <a:latin typeface="Arial" panose="020B0604020202020204" pitchFamily="34" charset="0"/>
                        <a:cs typeface="Arial" panose="020B0604020202020204" pitchFamily="34" charset="0"/>
                      </a:rPr>
                      <a:t> &lt; 0.0015</a:t>
                    </a:r>
                    <a:endParaRPr lang="en-US" sz="1400" b="1">
                      <a:solidFill>
                        <a:srgbClr val="0C0C0C"/>
                      </a:solidFill>
                    </a:endParaRPr>
                  </a:p>
                </c:rich>
              </c:tx>
              <c:spPr/>
              <c:showLegendKey val="0"/>
              <c:showVal val="1"/>
              <c:showCatName val="0"/>
              <c:showSerName val="0"/>
              <c:showPercent val="0"/>
              <c:showBubbleSize val="0"/>
            </c:dLbl>
            <c:dLbl>
              <c:idx val="1"/>
              <c:delete val="1"/>
            </c:dLbl>
            <c:dLbl>
              <c:idx val="2"/>
              <c:delete val="1"/>
            </c:dLbl>
            <c:dLbl>
              <c:idx val="3"/>
              <c:delete val="1"/>
            </c:dLbl>
            <c:dLbl>
              <c:idx val="4"/>
              <c:delete val="1"/>
            </c:dLbl>
            <c:dLbl>
              <c:idx val="5"/>
              <c:delete val="1"/>
            </c:dLbl>
            <c:dLbl>
              <c:idx val="6"/>
              <c:delete val="1"/>
            </c:dLbl>
            <c:dLbl>
              <c:idx val="7"/>
              <c:delete val="1"/>
            </c:dLbl>
            <c:txPr>
              <a:bodyPr/>
              <a:lstStyle/>
              <a:p>
                <a:pPr>
                  <a:defRPr sz="1400">
                    <a:latin typeface="Arial" panose="020B0604020202020204" pitchFamily="34" charset="0"/>
                    <a:cs typeface="Arial" panose="020B0604020202020204" pitchFamily="34" charset="0"/>
                  </a:defRPr>
                </a:pPr>
                <a:endParaRPr lang="en-US"/>
              </a:p>
            </c:txPr>
            <c:showLegendKey val="0"/>
            <c:showVal val="1"/>
            <c:showCatName val="0"/>
            <c:showSerName val="0"/>
            <c:showPercent val="0"/>
            <c:showBubbleSize val="0"/>
            <c:showLeaderLines val="0"/>
          </c:dLbls>
          <c:errBars>
            <c:errBarType val="both"/>
            <c:errValType val="cust"/>
            <c:noEndCap val="0"/>
            <c:plus>
              <c:numRef>
                <c:f>'Compunds pre v inoculant'!$E$17:$E$24</c:f>
                <c:numCache>
                  <c:formatCode>General</c:formatCode>
                  <c:ptCount val="8"/>
                  <c:pt idx="0">
                    <c:v>1.7876826485732999</c:v>
                  </c:pt>
                  <c:pt idx="1">
                    <c:v>1.1398892623145001</c:v>
                  </c:pt>
                  <c:pt idx="2">
                    <c:v>1.895863297003699</c:v>
                  </c:pt>
                  <c:pt idx="3">
                    <c:v>0.68381124822560002</c:v>
                  </c:pt>
                  <c:pt idx="4">
                    <c:v>0.38225356253080001</c:v>
                  </c:pt>
                  <c:pt idx="5">
                    <c:v>0.29751508228619999</c:v>
                  </c:pt>
                  <c:pt idx="6">
                    <c:v>0.81424463757709997</c:v>
                  </c:pt>
                  <c:pt idx="7">
                    <c:v>2.7622234514445001</c:v>
                  </c:pt>
                </c:numCache>
              </c:numRef>
            </c:plus>
            <c:minus>
              <c:numRef>
                <c:f>'Compunds pre v inoculant'!$E$17:$E$24</c:f>
                <c:numCache>
                  <c:formatCode>General</c:formatCode>
                  <c:ptCount val="8"/>
                  <c:pt idx="0">
                    <c:v>1.7876826485732999</c:v>
                  </c:pt>
                  <c:pt idx="1">
                    <c:v>1.1398892623145001</c:v>
                  </c:pt>
                  <c:pt idx="2">
                    <c:v>1.895863297003699</c:v>
                  </c:pt>
                  <c:pt idx="3">
                    <c:v>0.68381124822560002</c:v>
                  </c:pt>
                  <c:pt idx="4">
                    <c:v>0.38225356253080001</c:v>
                  </c:pt>
                  <c:pt idx="5">
                    <c:v>0.29751508228619999</c:v>
                  </c:pt>
                  <c:pt idx="6">
                    <c:v>0.81424463757709997</c:v>
                  </c:pt>
                  <c:pt idx="7">
                    <c:v>2.7622234514445001</c:v>
                  </c:pt>
                </c:numCache>
              </c:numRef>
            </c:minus>
          </c:errBars>
          <c:cat>
            <c:strRef>
              <c:f>'Compunds pre v inoculant'!$A$4:$A$11</c:f>
              <c:strCache>
                <c:ptCount val="8"/>
                <c:pt idx="0">
                  <c:v>Lipids</c:v>
                </c:pt>
                <c:pt idx="1">
                  <c:v>Unsaturated Hydrocarbons</c:v>
                </c:pt>
                <c:pt idx="2">
                  <c:v>Proteins</c:v>
                </c:pt>
                <c:pt idx="3">
                  <c:v>Lignin</c:v>
                </c:pt>
                <c:pt idx="4">
                  <c:v>Carbohydrates</c:v>
                </c:pt>
                <c:pt idx="5">
                  <c:v>Amino Sugars</c:v>
                </c:pt>
                <c:pt idx="6">
                  <c:v>Tannins</c:v>
                </c:pt>
                <c:pt idx="7">
                  <c:v>Condensed Hydrocarbons</c:v>
                </c:pt>
              </c:strCache>
            </c:strRef>
          </c:cat>
          <c:val>
            <c:numRef>
              <c:f>'Compunds pre v inoculant'!$B$17:$B$24</c:f>
              <c:numCache>
                <c:formatCode>General</c:formatCode>
                <c:ptCount val="8"/>
                <c:pt idx="0">
                  <c:v>40.376247634999999</c:v>
                </c:pt>
                <c:pt idx="1">
                  <c:v>10.1655403024</c:v>
                </c:pt>
                <c:pt idx="2">
                  <c:v>11.001928292500001</c:v>
                </c:pt>
                <c:pt idx="3">
                  <c:v>10.914109143199999</c:v>
                </c:pt>
                <c:pt idx="4">
                  <c:v>1.7324329531</c:v>
                </c:pt>
                <c:pt idx="5">
                  <c:v>1.7999734934</c:v>
                </c:pt>
                <c:pt idx="6">
                  <c:v>3.5953886119999998</c:v>
                </c:pt>
                <c:pt idx="7">
                  <c:v>20.414379567200001</c:v>
                </c:pt>
              </c:numCache>
            </c:numRef>
          </c:val>
        </c:ser>
        <c:ser>
          <c:idx val="3"/>
          <c:order val="1"/>
          <c:tx>
            <c:strRef>
              <c:f>'Compunds pre v inoculant'!$C$3</c:f>
              <c:strCache>
                <c:ptCount val="1"/>
                <c:pt idx="0">
                  <c:v>Post-Incubation</c:v>
                </c:pt>
              </c:strCache>
            </c:strRef>
          </c:tx>
          <c:spPr>
            <a:solidFill>
              <a:srgbClr val="00B0F0"/>
            </a:solidFill>
          </c:spPr>
          <c:invertIfNegative val="0"/>
          <c:dLbls>
            <c:dLbl>
              <c:idx val="3"/>
              <c:layout>
                <c:manualLayout>
                  <c:x val="-5.6417489421720698E-3"/>
                  <c:y val="-1.5755787770779298E-2"/>
                </c:manualLayout>
              </c:layout>
              <c:tx>
                <c:rich>
                  <a:bodyPr/>
                  <a:lstStyle/>
                  <a:p>
                    <a:pPr>
                      <a:defRPr sz="1400" b="1">
                        <a:solidFill>
                          <a:srgbClr val="0C0C0C"/>
                        </a:solidFill>
                        <a:latin typeface="Arial"/>
                        <a:cs typeface="Arial"/>
                      </a:defRPr>
                    </a:pPr>
                    <a:r>
                      <a:rPr lang="en-US" sz="1400" b="1">
                        <a:solidFill>
                          <a:srgbClr val="0C0C0C"/>
                        </a:solidFill>
                        <a:latin typeface="Arial"/>
                        <a:cs typeface="Arial"/>
                      </a:rPr>
                      <a:t>p</a:t>
                    </a:r>
                    <a:r>
                      <a:rPr lang="en-US" sz="1400" b="1" baseline="0">
                        <a:solidFill>
                          <a:srgbClr val="0C0C0C"/>
                        </a:solidFill>
                        <a:latin typeface="Arial"/>
                        <a:cs typeface="Arial"/>
                      </a:rPr>
                      <a:t> &lt; 0.0069</a:t>
                    </a:r>
                    <a:endParaRPr lang="en-US" sz="1400" b="1">
                      <a:solidFill>
                        <a:sysClr val="windowText" lastClr="000000"/>
                      </a:solidFill>
                      <a:latin typeface="Arial"/>
                      <a:cs typeface="Arial"/>
                    </a:endParaRPr>
                  </a:p>
                </c:rich>
              </c:tx>
              <c:spPr/>
              <c:showLegendKey val="0"/>
              <c:showVal val="1"/>
              <c:showCatName val="0"/>
              <c:showSerName val="0"/>
              <c:showPercent val="0"/>
              <c:showBubbleSize val="0"/>
            </c:dLbl>
            <c:dLbl>
              <c:idx val="4"/>
              <c:layout>
                <c:manualLayout>
                  <c:x val="0"/>
                  <c:y val="-1.1816840828084501E-2"/>
                </c:manualLayout>
              </c:layout>
              <c:tx>
                <c:rich>
                  <a:bodyPr/>
                  <a:lstStyle/>
                  <a:p>
                    <a:pPr>
                      <a:defRPr sz="1400" b="1">
                        <a:solidFill>
                          <a:srgbClr val="0C0C0C"/>
                        </a:solidFill>
                        <a:latin typeface="Arial"/>
                        <a:cs typeface="Arial"/>
                      </a:defRPr>
                    </a:pPr>
                    <a:r>
                      <a:rPr lang="en-US" sz="1400" b="1">
                        <a:solidFill>
                          <a:srgbClr val="0C0C0C"/>
                        </a:solidFill>
                        <a:latin typeface="Arial"/>
                        <a:cs typeface="Arial"/>
                      </a:rPr>
                      <a:t>p</a:t>
                    </a:r>
                    <a:r>
                      <a:rPr lang="en-US" sz="1400" b="1" baseline="0">
                        <a:solidFill>
                          <a:srgbClr val="0C0C0C"/>
                        </a:solidFill>
                        <a:latin typeface="Arial"/>
                        <a:cs typeface="Arial"/>
                      </a:rPr>
                      <a:t> &lt; 0.0346</a:t>
                    </a:r>
                    <a:endParaRPr lang="en-US" sz="1400" b="1">
                      <a:latin typeface="Arial"/>
                      <a:cs typeface="Arial"/>
                    </a:endParaRPr>
                  </a:p>
                </c:rich>
              </c:tx>
              <c:spPr/>
              <c:showLegendKey val="0"/>
              <c:showVal val="1"/>
              <c:showCatName val="0"/>
              <c:showSerName val="0"/>
              <c:showPercent val="0"/>
              <c:showBubbleSize val="0"/>
            </c:dLbl>
            <c:dLbl>
              <c:idx val="6"/>
              <c:layout/>
              <c:tx>
                <c:rich>
                  <a:bodyPr/>
                  <a:lstStyle/>
                  <a:p>
                    <a:r>
                      <a:rPr lang="en-US" sz="1400" b="1">
                        <a:solidFill>
                          <a:srgbClr val="0C0C0C"/>
                        </a:solidFill>
                        <a:latin typeface="Arial"/>
                        <a:cs typeface="Arial"/>
                      </a:rPr>
                      <a:t>p</a:t>
                    </a:r>
                    <a:r>
                      <a:rPr lang="en-US" sz="1400" b="1" baseline="0">
                        <a:solidFill>
                          <a:srgbClr val="0C0C0C"/>
                        </a:solidFill>
                        <a:latin typeface="Arial"/>
                        <a:cs typeface="Arial"/>
                      </a:rPr>
                      <a:t> &lt; 0.0065</a:t>
                    </a:r>
                    <a:endParaRPr lang="en-US" sz="1400">
                      <a:latin typeface="Arial"/>
                      <a:cs typeface="Arial"/>
                    </a:endParaRPr>
                  </a:p>
                </c:rich>
              </c:tx>
              <c:showLegendKey val="0"/>
              <c:showVal val="1"/>
              <c:showCatName val="0"/>
              <c:showSerName val="0"/>
              <c:showPercent val="0"/>
              <c:showBubbleSize val="0"/>
            </c:dLbl>
            <c:dLbl>
              <c:idx val="7"/>
              <c:layout>
                <c:manualLayout>
                  <c:x val="-1.12834978843441E-2"/>
                  <c:y val="-3.1511575541558701E-2"/>
                </c:manualLayout>
              </c:layout>
              <c:tx>
                <c:rich>
                  <a:bodyPr/>
                  <a:lstStyle/>
                  <a:p>
                    <a:r>
                      <a:rPr lang="en-US" sz="1400" b="1" baseline="0">
                        <a:solidFill>
                          <a:srgbClr val="0C0C0C"/>
                        </a:solidFill>
                        <a:latin typeface="Arial"/>
                        <a:cs typeface="Arial"/>
                      </a:rPr>
                      <a:t>p &lt; 0.0078</a:t>
                    </a:r>
                    <a:endParaRPr lang="en-US" sz="1400" b="1">
                      <a:latin typeface="Arial"/>
                      <a:cs typeface="Arial"/>
                    </a:endParaRPr>
                  </a:p>
                </c:rich>
              </c:tx>
              <c:showLegendKey val="0"/>
              <c:showVal val="1"/>
              <c:showCatName val="0"/>
              <c:showSerName val="0"/>
              <c:showPercent val="0"/>
              <c:showBubbleSize val="0"/>
            </c:dLbl>
            <c:showLegendKey val="0"/>
            <c:showVal val="0"/>
            <c:showCatName val="0"/>
            <c:showSerName val="0"/>
            <c:showPercent val="0"/>
            <c:showBubbleSize val="0"/>
          </c:dLbls>
          <c:errBars>
            <c:errBarType val="both"/>
            <c:errValType val="cust"/>
            <c:noEndCap val="0"/>
            <c:plus>
              <c:numRef>
                <c:f>'Compunds pre v inoculant'!$F$17:$F$24</c:f>
                <c:numCache>
                  <c:formatCode>General</c:formatCode>
                  <c:ptCount val="8"/>
                  <c:pt idx="0">
                    <c:v>1.7602748752401001</c:v>
                  </c:pt>
                  <c:pt idx="1">
                    <c:v>0.88095874744629998</c:v>
                  </c:pt>
                  <c:pt idx="2">
                    <c:v>0.81341609766010003</c:v>
                  </c:pt>
                  <c:pt idx="3">
                    <c:v>0.70738541134470001</c:v>
                  </c:pt>
                  <c:pt idx="4">
                    <c:v>0.1884303858553</c:v>
                  </c:pt>
                  <c:pt idx="5">
                    <c:v>0.57303058572849996</c:v>
                  </c:pt>
                  <c:pt idx="6">
                    <c:v>0.33917153227250002</c:v>
                  </c:pt>
                  <c:pt idx="7">
                    <c:v>1.9709115330163001</c:v>
                  </c:pt>
                </c:numCache>
              </c:numRef>
            </c:plus>
            <c:minus>
              <c:numRef>
                <c:f>'Compunds pre v inoculant'!$F$17:$F$24</c:f>
                <c:numCache>
                  <c:formatCode>General</c:formatCode>
                  <c:ptCount val="8"/>
                  <c:pt idx="0">
                    <c:v>1.7602748752401001</c:v>
                  </c:pt>
                  <c:pt idx="1">
                    <c:v>0.88095874744629998</c:v>
                  </c:pt>
                  <c:pt idx="2">
                    <c:v>0.81341609766010003</c:v>
                  </c:pt>
                  <c:pt idx="3">
                    <c:v>0.70738541134470001</c:v>
                  </c:pt>
                  <c:pt idx="4">
                    <c:v>0.1884303858553</c:v>
                  </c:pt>
                  <c:pt idx="5">
                    <c:v>0.57303058572849996</c:v>
                  </c:pt>
                  <c:pt idx="6">
                    <c:v>0.33917153227250002</c:v>
                  </c:pt>
                  <c:pt idx="7">
                    <c:v>1.9709115330163001</c:v>
                  </c:pt>
                </c:numCache>
              </c:numRef>
            </c:minus>
          </c:errBars>
          <c:cat>
            <c:strRef>
              <c:f>'Compunds pre v inoculant'!$A$4:$A$11</c:f>
              <c:strCache>
                <c:ptCount val="8"/>
                <c:pt idx="0">
                  <c:v>Lipids</c:v>
                </c:pt>
                <c:pt idx="1">
                  <c:v>Unsaturated Hydrocarbons</c:v>
                </c:pt>
                <c:pt idx="2">
                  <c:v>Proteins</c:v>
                </c:pt>
                <c:pt idx="3">
                  <c:v>Lignin</c:v>
                </c:pt>
                <c:pt idx="4">
                  <c:v>Carbohydrates</c:v>
                </c:pt>
                <c:pt idx="5">
                  <c:v>Amino Sugars</c:v>
                </c:pt>
                <c:pt idx="6">
                  <c:v>Tannins</c:v>
                </c:pt>
                <c:pt idx="7">
                  <c:v>Condensed Hydrocarbons</c:v>
                </c:pt>
              </c:strCache>
            </c:strRef>
          </c:cat>
          <c:val>
            <c:numRef>
              <c:f>'Compunds pre v inoculant'!$C$17:$C$24</c:f>
              <c:numCache>
                <c:formatCode>General</c:formatCode>
                <c:ptCount val="8"/>
                <c:pt idx="0">
                  <c:v>31.168454078</c:v>
                </c:pt>
                <c:pt idx="1">
                  <c:v>8.2659211666999983</c:v>
                </c:pt>
                <c:pt idx="2">
                  <c:v>7.6466760598999981</c:v>
                </c:pt>
                <c:pt idx="3">
                  <c:v>14.560364786999999</c:v>
                </c:pt>
                <c:pt idx="4">
                  <c:v>2.6789324208999998</c:v>
                </c:pt>
                <c:pt idx="5">
                  <c:v>2.4476506732000001</c:v>
                </c:pt>
                <c:pt idx="6">
                  <c:v>6.1293826572999963</c:v>
                </c:pt>
                <c:pt idx="7">
                  <c:v>27.102618156999991</c:v>
                </c:pt>
              </c:numCache>
            </c:numRef>
          </c:val>
        </c:ser>
        <c:dLbls>
          <c:showLegendKey val="0"/>
          <c:showVal val="0"/>
          <c:showCatName val="0"/>
          <c:showSerName val="0"/>
          <c:showPercent val="0"/>
          <c:showBubbleSize val="0"/>
        </c:dLbls>
        <c:gapWidth val="150"/>
        <c:axId val="125555840"/>
        <c:axId val="125557376"/>
      </c:barChart>
      <c:catAx>
        <c:axId val="125555840"/>
        <c:scaling>
          <c:orientation val="minMax"/>
        </c:scaling>
        <c:delete val="0"/>
        <c:axPos val="b"/>
        <c:majorTickMark val="out"/>
        <c:minorTickMark val="none"/>
        <c:tickLblPos val="nextTo"/>
        <c:txPr>
          <a:bodyPr/>
          <a:lstStyle/>
          <a:p>
            <a:pPr>
              <a:defRPr sz="1200">
                <a:solidFill>
                  <a:srgbClr val="000000"/>
                </a:solidFill>
                <a:latin typeface="Arial" panose="020B0604020202020204" pitchFamily="34" charset="0"/>
                <a:cs typeface="Arial" panose="020B0604020202020204" pitchFamily="34" charset="0"/>
              </a:defRPr>
            </a:pPr>
            <a:endParaRPr lang="en-US"/>
          </a:p>
        </c:txPr>
        <c:crossAx val="125557376"/>
        <c:crosses val="autoZero"/>
        <c:auto val="1"/>
        <c:lblAlgn val="ctr"/>
        <c:lblOffset val="100"/>
        <c:noMultiLvlLbl val="0"/>
      </c:catAx>
      <c:valAx>
        <c:axId val="125557376"/>
        <c:scaling>
          <c:orientation val="minMax"/>
        </c:scaling>
        <c:delete val="0"/>
        <c:axPos val="l"/>
        <c:title>
          <c:tx>
            <c:rich>
              <a:bodyPr/>
              <a:lstStyle/>
              <a:p>
                <a:pPr>
                  <a:defRPr sz="1600">
                    <a:solidFill>
                      <a:srgbClr val="242424"/>
                    </a:solidFill>
                    <a:latin typeface="Arial"/>
                    <a:cs typeface="Arial"/>
                  </a:defRPr>
                </a:pPr>
                <a:r>
                  <a:rPr lang="en-US" sz="1600">
                    <a:solidFill>
                      <a:srgbClr val="242424"/>
                    </a:solidFill>
                    <a:latin typeface="Arial"/>
                    <a:cs typeface="Arial"/>
                  </a:rPr>
                  <a:t>Relative Abundance (%)</a:t>
                </a:r>
              </a:p>
            </c:rich>
          </c:tx>
          <c:layout>
            <c:manualLayout>
              <c:xMode val="edge"/>
              <c:yMode val="edge"/>
              <c:x val="8.3333333333333297E-3"/>
              <c:y val="0.28521627577472403"/>
            </c:manualLayout>
          </c:layout>
          <c:overlay val="0"/>
        </c:title>
        <c:numFmt formatCode="General" sourceLinked="1"/>
        <c:majorTickMark val="out"/>
        <c:minorTickMark val="none"/>
        <c:tickLblPos val="nextTo"/>
        <c:txPr>
          <a:bodyPr/>
          <a:lstStyle/>
          <a:p>
            <a:pPr>
              <a:defRPr sz="1600">
                <a:solidFill>
                  <a:srgbClr val="000000"/>
                </a:solidFill>
              </a:defRPr>
            </a:pPr>
            <a:endParaRPr lang="en-US"/>
          </a:p>
        </c:txPr>
        <c:crossAx val="125555840"/>
        <c:crosses val="autoZero"/>
        <c:crossBetween val="between"/>
        <c:majorUnit val="10"/>
      </c:valAx>
    </c:plotArea>
    <c:legend>
      <c:legendPos val="t"/>
      <c:layout>
        <c:manualLayout>
          <c:xMode val="edge"/>
          <c:yMode val="edge"/>
          <c:x val="0.63819389763779499"/>
          <c:y val="6.0492731677771E-2"/>
          <c:w val="0.33032351209977501"/>
          <c:h val="0.15968937911710801"/>
        </c:manualLayout>
      </c:layout>
      <c:overlay val="0"/>
      <c:txPr>
        <a:bodyPr/>
        <a:lstStyle/>
        <a:p>
          <a:pPr>
            <a:defRPr sz="1600">
              <a:solidFill>
                <a:srgbClr val="000000"/>
              </a:solidFill>
              <a:latin typeface="Arial" panose="020B0604020202020204" pitchFamily="34" charset="0"/>
              <a:cs typeface="Arial" panose="020B0604020202020204" pitchFamily="34" charset="0"/>
            </a:defRPr>
          </a:pPr>
          <a:endParaRPr lang="en-US"/>
        </a:p>
      </c:txPr>
    </c:legend>
    <c:plotVisOnly val="1"/>
    <c:dispBlanksAs val="gap"/>
    <c:showDLblsOverMax val="0"/>
  </c:chart>
  <c:spPr>
    <a:solidFill>
      <a:schemeClr val="bg1"/>
    </a:solidFill>
  </c:sp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000" i="1"/>
            </a:pPr>
            <a:r>
              <a:rPr lang="en-US" sz="2000" i="1"/>
              <a:t>Trichoderma</a:t>
            </a:r>
          </a:p>
        </c:rich>
      </c:tx>
      <c:layout>
        <c:manualLayout>
          <c:xMode val="edge"/>
          <c:yMode val="edge"/>
          <c:x val="0.39902726825340001"/>
          <c:y val="2.0192306163514102E-2"/>
        </c:manualLayout>
      </c:layout>
      <c:overlay val="1"/>
    </c:title>
    <c:autoTitleDeleted val="0"/>
    <c:plotArea>
      <c:layout>
        <c:manualLayout>
          <c:layoutTarget val="inner"/>
          <c:xMode val="edge"/>
          <c:yMode val="edge"/>
          <c:x val="8.2997812773403304E-2"/>
          <c:y val="0.127763239872559"/>
          <c:w val="0.90172440944881904"/>
          <c:h val="0.72765984799668004"/>
        </c:manualLayout>
      </c:layout>
      <c:barChart>
        <c:barDir val="col"/>
        <c:grouping val="clustered"/>
        <c:varyColors val="0"/>
        <c:ser>
          <c:idx val="2"/>
          <c:order val="0"/>
          <c:tx>
            <c:strRef>
              <c:f>'Compunds pre v inoculant'!$B$3</c:f>
              <c:strCache>
                <c:ptCount val="1"/>
                <c:pt idx="0">
                  <c:v>Pre-Incubation</c:v>
                </c:pt>
              </c:strCache>
            </c:strRef>
          </c:tx>
          <c:spPr>
            <a:solidFill>
              <a:schemeClr val="accent6"/>
            </a:solidFill>
          </c:spPr>
          <c:invertIfNegative val="0"/>
          <c:dLbls>
            <c:dLbl>
              <c:idx val="0"/>
              <c:delete val="1"/>
            </c:dLbl>
            <c:dLbl>
              <c:idx val="1"/>
              <c:delete val="1"/>
            </c:dLbl>
            <c:dLbl>
              <c:idx val="2"/>
              <c:delete val="1"/>
            </c:dLbl>
            <c:dLbl>
              <c:idx val="3"/>
              <c:layout>
                <c:manualLayout>
                  <c:x val="1.50446638457922E-2"/>
                  <c:y val="-6.3023151083117304E-2"/>
                </c:manualLayout>
              </c:layout>
              <c:tx>
                <c:rich>
                  <a:bodyPr/>
                  <a:lstStyle/>
                  <a:p>
                    <a:r>
                      <a:rPr lang="en-US" sz="1600" b="1">
                        <a:solidFill>
                          <a:srgbClr val="0C0C0C"/>
                        </a:solidFill>
                      </a:rPr>
                      <a:t>p &lt; 0.0175</a:t>
                    </a:r>
                    <a:endParaRPr lang="en-US" sz="1600"/>
                  </a:p>
                </c:rich>
              </c:tx>
              <c:showLegendKey val="0"/>
              <c:showVal val="1"/>
              <c:showCatName val="0"/>
              <c:showSerName val="0"/>
              <c:showPercent val="0"/>
              <c:showBubbleSize val="0"/>
            </c:dLbl>
            <c:dLbl>
              <c:idx val="4"/>
              <c:layout>
                <c:manualLayout>
                  <c:x val="1.50446638457922E-2"/>
                  <c:y val="-4.7267363312338002E-2"/>
                </c:manualLayout>
              </c:layout>
              <c:tx>
                <c:rich>
                  <a:bodyPr/>
                  <a:lstStyle/>
                  <a:p>
                    <a:r>
                      <a:rPr lang="en-US" sz="1600" b="1">
                        <a:solidFill>
                          <a:srgbClr val="0C0C0C"/>
                        </a:solidFill>
                      </a:rPr>
                      <a:t>p &lt; 0.0013</a:t>
                    </a:r>
                    <a:endParaRPr lang="en-US" sz="1600"/>
                  </a:p>
                </c:rich>
              </c:tx>
              <c:showLegendKey val="0"/>
              <c:showVal val="1"/>
              <c:showCatName val="0"/>
              <c:showSerName val="0"/>
              <c:showPercent val="0"/>
              <c:showBubbleSize val="0"/>
            </c:dLbl>
            <c:dLbl>
              <c:idx val="5"/>
              <c:layout>
                <c:manualLayout>
                  <c:x val="1.3164080865068199E-2"/>
                  <c:y val="-3.5450522484253497E-2"/>
                </c:manualLayout>
              </c:layout>
              <c:tx>
                <c:rich>
                  <a:bodyPr/>
                  <a:lstStyle/>
                  <a:p>
                    <a:r>
                      <a:rPr lang="en-US" sz="1600" b="1">
                        <a:solidFill>
                          <a:srgbClr val="0C0C0C"/>
                        </a:solidFill>
                      </a:rPr>
                      <a:t>p &lt; 0.0431</a:t>
                    </a:r>
                    <a:endParaRPr lang="en-US" sz="1600"/>
                  </a:p>
                </c:rich>
              </c:tx>
              <c:showLegendKey val="0"/>
              <c:showVal val="1"/>
              <c:showCatName val="0"/>
              <c:showSerName val="0"/>
              <c:showPercent val="0"/>
              <c:showBubbleSize val="0"/>
            </c:dLbl>
            <c:dLbl>
              <c:idx val="6"/>
              <c:delete val="1"/>
            </c:dLbl>
            <c:dLbl>
              <c:idx val="7"/>
              <c:delete val="1"/>
            </c:dLbl>
            <c:txPr>
              <a:bodyPr/>
              <a:lstStyle/>
              <a:p>
                <a:pPr>
                  <a:defRPr sz="1600"/>
                </a:pPr>
                <a:endParaRPr lang="en-US"/>
              </a:p>
            </c:txPr>
            <c:showLegendKey val="0"/>
            <c:showVal val="1"/>
            <c:showCatName val="0"/>
            <c:showSerName val="0"/>
            <c:showPercent val="0"/>
            <c:showBubbleSize val="0"/>
            <c:showLeaderLines val="0"/>
          </c:dLbls>
          <c:errBars>
            <c:errBarType val="both"/>
            <c:errValType val="cust"/>
            <c:noEndCap val="0"/>
            <c:plus>
              <c:numRef>
                <c:f>'Compunds pre v inoculant'!$E$4:$E$11</c:f>
                <c:numCache>
                  <c:formatCode>General</c:formatCode>
                  <c:ptCount val="8"/>
                  <c:pt idx="0">
                    <c:v>1.7876826485732999</c:v>
                  </c:pt>
                  <c:pt idx="1">
                    <c:v>1.1398892623145001</c:v>
                  </c:pt>
                  <c:pt idx="2">
                    <c:v>1.895863297003699</c:v>
                  </c:pt>
                  <c:pt idx="3">
                    <c:v>0.68381124822560002</c:v>
                  </c:pt>
                  <c:pt idx="4">
                    <c:v>0.38225356253080001</c:v>
                  </c:pt>
                  <c:pt idx="5">
                    <c:v>0.29751508228619999</c:v>
                  </c:pt>
                  <c:pt idx="6">
                    <c:v>0.81424463757709997</c:v>
                  </c:pt>
                  <c:pt idx="7">
                    <c:v>2.7622234514445001</c:v>
                  </c:pt>
                </c:numCache>
              </c:numRef>
            </c:plus>
            <c:minus>
              <c:numRef>
                <c:f>'Compunds pre v inoculant'!$E$4:$E$11</c:f>
                <c:numCache>
                  <c:formatCode>General</c:formatCode>
                  <c:ptCount val="8"/>
                  <c:pt idx="0">
                    <c:v>1.7876826485732999</c:v>
                  </c:pt>
                  <c:pt idx="1">
                    <c:v>1.1398892623145001</c:v>
                  </c:pt>
                  <c:pt idx="2">
                    <c:v>1.895863297003699</c:v>
                  </c:pt>
                  <c:pt idx="3">
                    <c:v>0.68381124822560002</c:v>
                  </c:pt>
                  <c:pt idx="4">
                    <c:v>0.38225356253080001</c:v>
                  </c:pt>
                  <c:pt idx="5">
                    <c:v>0.29751508228619999</c:v>
                  </c:pt>
                  <c:pt idx="6">
                    <c:v>0.81424463757709997</c:v>
                  </c:pt>
                  <c:pt idx="7">
                    <c:v>2.7622234514445001</c:v>
                  </c:pt>
                </c:numCache>
              </c:numRef>
            </c:minus>
          </c:errBars>
          <c:cat>
            <c:strRef>
              <c:f>'Compunds pre v inoculant'!$A$4:$A$11</c:f>
              <c:strCache>
                <c:ptCount val="8"/>
                <c:pt idx="0">
                  <c:v>Lipids</c:v>
                </c:pt>
                <c:pt idx="1">
                  <c:v>Unsaturated Hydrocarbons</c:v>
                </c:pt>
                <c:pt idx="2">
                  <c:v>Proteins</c:v>
                </c:pt>
                <c:pt idx="3">
                  <c:v>Lignin</c:v>
                </c:pt>
                <c:pt idx="4">
                  <c:v>Carbohydrates</c:v>
                </c:pt>
                <c:pt idx="5">
                  <c:v>Amino Sugars</c:v>
                </c:pt>
                <c:pt idx="6">
                  <c:v>Tannins</c:v>
                </c:pt>
                <c:pt idx="7">
                  <c:v>Condensed Hydrocarbons</c:v>
                </c:pt>
              </c:strCache>
            </c:strRef>
          </c:cat>
          <c:val>
            <c:numRef>
              <c:f>'Compunds pre v inoculant'!$B$4:$B$11</c:f>
              <c:numCache>
                <c:formatCode>General</c:formatCode>
                <c:ptCount val="8"/>
                <c:pt idx="0">
                  <c:v>40.376247634999999</c:v>
                </c:pt>
                <c:pt idx="1">
                  <c:v>10.1655403024</c:v>
                </c:pt>
                <c:pt idx="2">
                  <c:v>11.001928292500001</c:v>
                </c:pt>
                <c:pt idx="3">
                  <c:v>10.914109143199999</c:v>
                </c:pt>
                <c:pt idx="4">
                  <c:v>1.7324329531</c:v>
                </c:pt>
                <c:pt idx="5">
                  <c:v>1.7999734934</c:v>
                </c:pt>
                <c:pt idx="6">
                  <c:v>3.5953886119999998</c:v>
                </c:pt>
                <c:pt idx="7">
                  <c:v>20.414379567200001</c:v>
                </c:pt>
              </c:numCache>
            </c:numRef>
          </c:val>
        </c:ser>
        <c:ser>
          <c:idx val="3"/>
          <c:order val="1"/>
          <c:tx>
            <c:strRef>
              <c:f>'Compunds pre v inoculant'!$C$3</c:f>
              <c:strCache>
                <c:ptCount val="1"/>
                <c:pt idx="0">
                  <c:v>Post-Incubation</c:v>
                </c:pt>
              </c:strCache>
            </c:strRef>
          </c:tx>
          <c:spPr>
            <a:solidFill>
              <a:schemeClr val="accent6">
                <a:lumMod val="50000"/>
              </a:schemeClr>
            </a:solidFill>
          </c:spPr>
          <c:invertIfNegative val="0"/>
          <c:errBars>
            <c:errBarType val="both"/>
            <c:errValType val="cust"/>
            <c:noEndCap val="0"/>
            <c:plus>
              <c:numRef>
                <c:f>'Compunds pre v inoculant'!$F$4:$F$11</c:f>
                <c:numCache>
                  <c:formatCode>General</c:formatCode>
                  <c:ptCount val="8"/>
                  <c:pt idx="0">
                    <c:v>1.5101188935662999</c:v>
                  </c:pt>
                  <c:pt idx="1">
                    <c:v>0.34120608340719999</c:v>
                  </c:pt>
                  <c:pt idx="2">
                    <c:v>0.9001160459691</c:v>
                  </c:pt>
                  <c:pt idx="3">
                    <c:v>0.39392892987040001</c:v>
                  </c:pt>
                  <c:pt idx="4">
                    <c:v>0.30604482778059999</c:v>
                  </c:pt>
                  <c:pt idx="5">
                    <c:v>0.2063929687255</c:v>
                  </c:pt>
                  <c:pt idx="6">
                    <c:v>0.58418813845109996</c:v>
                  </c:pt>
                  <c:pt idx="7">
                    <c:v>1.8528073871774999</c:v>
                  </c:pt>
                </c:numCache>
              </c:numRef>
            </c:plus>
            <c:minus>
              <c:numRef>
                <c:f>'Compunds pre v inoculant'!$F$4:$F$11</c:f>
                <c:numCache>
                  <c:formatCode>General</c:formatCode>
                  <c:ptCount val="8"/>
                  <c:pt idx="0">
                    <c:v>1.5101188935662999</c:v>
                  </c:pt>
                  <c:pt idx="1">
                    <c:v>0.34120608340719999</c:v>
                  </c:pt>
                  <c:pt idx="2">
                    <c:v>0.9001160459691</c:v>
                  </c:pt>
                  <c:pt idx="3">
                    <c:v>0.39392892987040001</c:v>
                  </c:pt>
                  <c:pt idx="4">
                    <c:v>0.30604482778059999</c:v>
                  </c:pt>
                  <c:pt idx="5">
                    <c:v>0.2063929687255</c:v>
                  </c:pt>
                  <c:pt idx="6">
                    <c:v>0.58418813845109996</c:v>
                  </c:pt>
                  <c:pt idx="7">
                    <c:v>1.8528073871774999</c:v>
                  </c:pt>
                </c:numCache>
              </c:numRef>
            </c:minus>
          </c:errBars>
          <c:cat>
            <c:strRef>
              <c:f>'Compunds pre v inoculant'!$A$4:$A$11</c:f>
              <c:strCache>
                <c:ptCount val="8"/>
                <c:pt idx="0">
                  <c:v>Lipids</c:v>
                </c:pt>
                <c:pt idx="1">
                  <c:v>Unsaturated Hydrocarbons</c:v>
                </c:pt>
                <c:pt idx="2">
                  <c:v>Proteins</c:v>
                </c:pt>
                <c:pt idx="3">
                  <c:v>Lignin</c:v>
                </c:pt>
                <c:pt idx="4">
                  <c:v>Carbohydrates</c:v>
                </c:pt>
                <c:pt idx="5">
                  <c:v>Amino Sugars</c:v>
                </c:pt>
                <c:pt idx="6">
                  <c:v>Tannins</c:v>
                </c:pt>
                <c:pt idx="7">
                  <c:v>Condensed Hydrocarbons</c:v>
                </c:pt>
              </c:strCache>
            </c:strRef>
          </c:cat>
          <c:val>
            <c:numRef>
              <c:f>'Compunds pre v inoculant'!$C$4:$C$11</c:f>
              <c:numCache>
                <c:formatCode>General</c:formatCode>
                <c:ptCount val="8"/>
                <c:pt idx="0">
                  <c:v>36.385659441999998</c:v>
                </c:pt>
                <c:pt idx="1">
                  <c:v>9.9040116067999993</c:v>
                </c:pt>
                <c:pt idx="2">
                  <c:v>8.4834514867000017</c:v>
                </c:pt>
                <c:pt idx="3">
                  <c:v>12.733922861</c:v>
                </c:pt>
                <c:pt idx="4">
                  <c:v>3.7846216162999999</c:v>
                </c:pt>
                <c:pt idx="5">
                  <c:v>2.4906770302000001</c:v>
                </c:pt>
                <c:pt idx="6">
                  <c:v>3.7743243940000002</c:v>
                </c:pt>
                <c:pt idx="7">
                  <c:v>22.443331562000001</c:v>
                </c:pt>
              </c:numCache>
            </c:numRef>
          </c:val>
        </c:ser>
        <c:dLbls>
          <c:showLegendKey val="0"/>
          <c:showVal val="0"/>
          <c:showCatName val="0"/>
          <c:showSerName val="0"/>
          <c:showPercent val="0"/>
          <c:showBubbleSize val="0"/>
        </c:dLbls>
        <c:gapWidth val="150"/>
        <c:axId val="166291712"/>
        <c:axId val="166297600"/>
      </c:barChart>
      <c:catAx>
        <c:axId val="166291712"/>
        <c:scaling>
          <c:orientation val="minMax"/>
        </c:scaling>
        <c:delete val="0"/>
        <c:axPos val="b"/>
        <c:majorTickMark val="out"/>
        <c:minorTickMark val="none"/>
        <c:tickLblPos val="nextTo"/>
        <c:txPr>
          <a:bodyPr/>
          <a:lstStyle/>
          <a:p>
            <a:pPr>
              <a:defRPr sz="1200"/>
            </a:pPr>
            <a:endParaRPr lang="en-US"/>
          </a:p>
        </c:txPr>
        <c:crossAx val="166297600"/>
        <c:crosses val="autoZero"/>
        <c:auto val="1"/>
        <c:lblAlgn val="ctr"/>
        <c:lblOffset val="100"/>
        <c:noMultiLvlLbl val="0"/>
      </c:catAx>
      <c:valAx>
        <c:axId val="166297600"/>
        <c:scaling>
          <c:orientation val="minMax"/>
        </c:scaling>
        <c:delete val="0"/>
        <c:axPos val="l"/>
        <c:title>
          <c:tx>
            <c:rich>
              <a:bodyPr/>
              <a:lstStyle/>
              <a:p>
                <a:pPr>
                  <a:defRPr sz="1600"/>
                </a:pPr>
                <a:r>
                  <a:rPr lang="en-US" sz="1600"/>
                  <a:t>Relative Abundance (%)</a:t>
                </a:r>
              </a:p>
            </c:rich>
          </c:tx>
          <c:layout>
            <c:manualLayout>
              <c:xMode val="edge"/>
              <c:yMode val="edge"/>
              <c:x val="6.9444444444444397E-3"/>
              <c:y val="0.23823150831075801"/>
            </c:manualLayout>
          </c:layout>
          <c:overlay val="0"/>
        </c:title>
        <c:numFmt formatCode="General" sourceLinked="1"/>
        <c:majorTickMark val="out"/>
        <c:minorTickMark val="none"/>
        <c:tickLblPos val="nextTo"/>
        <c:txPr>
          <a:bodyPr/>
          <a:lstStyle/>
          <a:p>
            <a:pPr>
              <a:defRPr sz="1600"/>
            </a:pPr>
            <a:endParaRPr lang="en-US"/>
          </a:p>
        </c:txPr>
        <c:crossAx val="166291712"/>
        <c:crosses val="autoZero"/>
        <c:crossBetween val="between"/>
        <c:majorUnit val="10"/>
      </c:valAx>
    </c:plotArea>
    <c:legend>
      <c:legendPos val="t"/>
      <c:layout>
        <c:manualLayout>
          <c:xMode val="edge"/>
          <c:yMode val="edge"/>
          <c:x val="0.63923552702219"/>
          <c:y val="4.6888170284057402E-2"/>
          <c:w val="0.33032351209977501"/>
          <c:h val="0.131804653860944"/>
        </c:manualLayout>
      </c:layout>
      <c:overlay val="0"/>
      <c:txPr>
        <a:bodyPr/>
        <a:lstStyle/>
        <a:p>
          <a:pPr>
            <a:defRPr sz="1600"/>
          </a:pPr>
          <a:endParaRPr lang="en-US"/>
        </a:p>
      </c:txPr>
    </c:legend>
    <c:plotVisOnly val="1"/>
    <c:dispBlanksAs val="gap"/>
    <c:showDLblsOverMax val="0"/>
  </c:chart>
  <c:txPr>
    <a:bodyPr/>
    <a:lstStyle/>
    <a:p>
      <a:pPr>
        <a:defRPr>
          <a:latin typeface="Arial" panose="020B0604020202020204" pitchFamily="34" charset="0"/>
          <a:cs typeface="Arial" panose="020B0604020202020204" pitchFamily="34" charset="0"/>
        </a:defRPr>
      </a:pPr>
      <a:endParaRPr lang="en-US"/>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9244458885273"/>
          <c:y val="0.14767131031698"/>
          <c:w val="0.75839567579378897"/>
          <c:h val="0.71470510801534404"/>
        </c:manualLayout>
      </c:layout>
      <c:scatterChart>
        <c:scatterStyle val="smoothMarker"/>
        <c:varyColors val="0"/>
        <c:ser>
          <c:idx val="0"/>
          <c:order val="0"/>
          <c:tx>
            <c:v>15 mb </c:v>
          </c:tx>
          <c:spPr>
            <a:ln>
              <a:solidFill>
                <a:srgbClr val="00B0F0"/>
              </a:solidFill>
              <a:prstDash val="sysDash"/>
            </a:ln>
          </c:spPr>
          <c:marker>
            <c:symbol val="diamond"/>
            <c:size val="5"/>
            <c:spPr>
              <a:solidFill>
                <a:srgbClr val="00B0F0"/>
              </a:solidFill>
              <a:ln>
                <a:solidFill>
                  <a:srgbClr val="00B0F0"/>
                </a:solidFill>
              </a:ln>
            </c:spPr>
          </c:marker>
          <c:errBars>
            <c:errDir val="y"/>
            <c:errBarType val="both"/>
            <c:errValType val="cust"/>
            <c:noEndCap val="0"/>
            <c:plus>
              <c:numRef>
                <c:f>'Graphs mg C respired, ppm'!$H$3:$H$16</c:f>
                <c:numCache>
                  <c:formatCode>General</c:formatCode>
                  <c:ptCount val="14"/>
                  <c:pt idx="0">
                    <c:v>1.6218512020000001E-4</c:v>
                  </c:pt>
                  <c:pt idx="1">
                    <c:v>2.8055049140000003E-4</c:v>
                  </c:pt>
                  <c:pt idx="2">
                    <c:v>2.495750981E-4</c:v>
                  </c:pt>
                  <c:pt idx="3">
                    <c:v>2.5779332399999998E-4</c:v>
                  </c:pt>
                  <c:pt idx="4">
                    <c:v>2.390614303E-4</c:v>
                  </c:pt>
                  <c:pt idx="5">
                    <c:v>1.8520065120000001E-4</c:v>
                  </c:pt>
                  <c:pt idx="6">
                    <c:v>2.205316528E-4</c:v>
                  </c:pt>
                  <c:pt idx="7">
                    <c:v>2.8048542039999999E-4</c:v>
                  </c:pt>
                  <c:pt idx="8">
                    <c:v>2.131796014E-4</c:v>
                  </c:pt>
                  <c:pt idx="9">
                    <c:v>1.4032146879999999E-4</c:v>
                  </c:pt>
                  <c:pt idx="10">
                    <c:v>7.8078599199999995E-5</c:v>
                  </c:pt>
                  <c:pt idx="11">
                    <c:v>8.6479938600000006E-5</c:v>
                  </c:pt>
                  <c:pt idx="12">
                    <c:v>1.3585222850000001E-4</c:v>
                  </c:pt>
                  <c:pt idx="13">
                    <c:v>8.0147662500000094E-5</c:v>
                  </c:pt>
                </c:numCache>
              </c:numRef>
            </c:plus>
            <c:minus>
              <c:numRef>
                <c:f>'Graphs mg C respired, ppm'!$H$3:$H$16</c:f>
                <c:numCache>
                  <c:formatCode>General</c:formatCode>
                  <c:ptCount val="14"/>
                  <c:pt idx="0">
                    <c:v>1.6218512020000001E-4</c:v>
                  </c:pt>
                  <c:pt idx="1">
                    <c:v>2.8055049140000003E-4</c:v>
                  </c:pt>
                  <c:pt idx="2">
                    <c:v>2.495750981E-4</c:v>
                  </c:pt>
                  <c:pt idx="3">
                    <c:v>2.5779332399999998E-4</c:v>
                  </c:pt>
                  <c:pt idx="4">
                    <c:v>2.390614303E-4</c:v>
                  </c:pt>
                  <c:pt idx="5">
                    <c:v>1.8520065120000001E-4</c:v>
                  </c:pt>
                  <c:pt idx="6">
                    <c:v>2.205316528E-4</c:v>
                  </c:pt>
                  <c:pt idx="7">
                    <c:v>2.8048542039999999E-4</c:v>
                  </c:pt>
                  <c:pt idx="8">
                    <c:v>2.131796014E-4</c:v>
                  </c:pt>
                  <c:pt idx="9">
                    <c:v>1.4032146879999999E-4</c:v>
                  </c:pt>
                  <c:pt idx="10">
                    <c:v>7.8078599199999995E-5</c:v>
                  </c:pt>
                  <c:pt idx="11">
                    <c:v>8.6479938600000006E-5</c:v>
                  </c:pt>
                  <c:pt idx="12">
                    <c:v>1.3585222850000001E-4</c:v>
                  </c:pt>
                  <c:pt idx="13">
                    <c:v>8.0147662500000094E-5</c:v>
                  </c:pt>
                </c:numCache>
              </c:numRef>
            </c:minus>
          </c:errBars>
          <c:errBars>
            <c:errDir val="x"/>
            <c:errBarType val="both"/>
            <c:errValType val="fixedVal"/>
            <c:noEndCap val="0"/>
            <c:val val="1"/>
          </c:errBars>
          <c:xVal>
            <c:numRef>
              <c:f>'Graphs mg C respired, ppm'!$C$3:$C$16</c:f>
              <c:numCache>
                <c:formatCode>General</c:formatCode>
                <c:ptCount val="14"/>
                <c:pt idx="0">
                  <c:v>0</c:v>
                </c:pt>
                <c:pt idx="1">
                  <c:v>2</c:v>
                </c:pt>
                <c:pt idx="2">
                  <c:v>4</c:v>
                </c:pt>
                <c:pt idx="3">
                  <c:v>8</c:v>
                </c:pt>
                <c:pt idx="4">
                  <c:v>16</c:v>
                </c:pt>
                <c:pt idx="5">
                  <c:v>24</c:v>
                </c:pt>
                <c:pt idx="6">
                  <c:v>36</c:v>
                </c:pt>
                <c:pt idx="7">
                  <c:v>48</c:v>
                </c:pt>
                <c:pt idx="8">
                  <c:v>72</c:v>
                </c:pt>
                <c:pt idx="9">
                  <c:v>96</c:v>
                </c:pt>
                <c:pt idx="10">
                  <c:v>120</c:v>
                </c:pt>
                <c:pt idx="11">
                  <c:v>144</c:v>
                </c:pt>
                <c:pt idx="12">
                  <c:v>171</c:v>
                </c:pt>
                <c:pt idx="13">
                  <c:v>192</c:v>
                </c:pt>
              </c:numCache>
            </c:numRef>
          </c:xVal>
          <c:yVal>
            <c:numRef>
              <c:f>'Graphs mg C respired, ppm'!$D$3:$D$16</c:f>
              <c:numCache>
                <c:formatCode>General</c:formatCode>
                <c:ptCount val="14"/>
                <c:pt idx="0">
                  <c:v>4.7027793999999999E-3</c:v>
                </c:pt>
                <c:pt idx="1">
                  <c:v>5.1162432000000004E-3</c:v>
                </c:pt>
                <c:pt idx="2">
                  <c:v>4.9868500000000001E-3</c:v>
                </c:pt>
                <c:pt idx="3">
                  <c:v>5.0091587999999999E-3</c:v>
                </c:pt>
                <c:pt idx="4">
                  <c:v>5.2902549999999998E-3</c:v>
                </c:pt>
                <c:pt idx="5">
                  <c:v>5.2709206000000003E-3</c:v>
                </c:pt>
                <c:pt idx="6">
                  <c:v>5.3646188000000001E-3</c:v>
                </c:pt>
                <c:pt idx="7">
                  <c:v>5.6204311999999996E-3</c:v>
                </c:pt>
                <c:pt idx="8">
                  <c:v>5.3765172E-3</c:v>
                </c:pt>
                <c:pt idx="9">
                  <c:v>4.9035622000000003E-3</c:v>
                </c:pt>
                <c:pt idx="10">
                  <c:v>4.8797657999999997E-3</c:v>
                </c:pt>
                <c:pt idx="11">
                  <c:v>4.63139E-3</c:v>
                </c:pt>
                <c:pt idx="12">
                  <c:v>4.8098636000000004E-3</c:v>
                </c:pt>
                <c:pt idx="13">
                  <c:v>4.6135424000000001E-3</c:v>
                </c:pt>
              </c:numCache>
            </c:numRef>
          </c:yVal>
          <c:smooth val="1"/>
        </c:ser>
        <c:ser>
          <c:idx val="1"/>
          <c:order val="1"/>
          <c:tx>
            <c:v>150 mb</c:v>
          </c:tx>
          <c:spPr>
            <a:ln>
              <a:solidFill>
                <a:srgbClr val="00B0F0"/>
              </a:solidFill>
            </a:ln>
          </c:spPr>
          <c:marker>
            <c:symbol val="circle"/>
            <c:size val="4"/>
            <c:spPr>
              <a:solidFill>
                <a:schemeClr val="bg1"/>
              </a:solidFill>
              <a:ln>
                <a:solidFill>
                  <a:srgbClr val="00B0F0"/>
                </a:solidFill>
              </a:ln>
            </c:spPr>
          </c:marker>
          <c:errBars>
            <c:errDir val="y"/>
            <c:errBarType val="both"/>
            <c:errValType val="cust"/>
            <c:noEndCap val="0"/>
            <c:plus>
              <c:numRef>
                <c:f>'Graphs mg C respired, ppm'!$H$17:$H$30</c:f>
                <c:numCache>
                  <c:formatCode>General</c:formatCode>
                  <c:ptCount val="14"/>
                  <c:pt idx="0">
                    <c:v>2.0804110200000001E-4</c:v>
                  </c:pt>
                  <c:pt idx="1">
                    <c:v>3.188610657E-4</c:v>
                  </c:pt>
                  <c:pt idx="2">
                    <c:v>4.203138855E-4</c:v>
                  </c:pt>
                  <c:pt idx="3">
                    <c:v>2.3208253869999999E-4</c:v>
                  </c:pt>
                  <c:pt idx="4">
                    <c:v>1.3759142380000001E-4</c:v>
                  </c:pt>
                  <c:pt idx="5">
                    <c:v>1.78433253E-4</c:v>
                  </c:pt>
                  <c:pt idx="6">
                    <c:v>2.143825695E-4</c:v>
                  </c:pt>
                  <c:pt idx="7">
                    <c:v>4.5910606549999999E-4</c:v>
                  </c:pt>
                  <c:pt idx="8">
                    <c:v>1.1144566239E-3</c:v>
                  </c:pt>
                  <c:pt idx="9">
                    <c:v>7.9138601780000001E-4</c:v>
                  </c:pt>
                  <c:pt idx="10">
                    <c:v>5.2421824459999999E-4</c:v>
                  </c:pt>
                  <c:pt idx="11">
                    <c:v>1.3632538084E-3</c:v>
                  </c:pt>
                  <c:pt idx="12">
                    <c:v>2.4014260680999999E-3</c:v>
                  </c:pt>
                  <c:pt idx="13">
                    <c:v>3.1671901360000001E-4</c:v>
                  </c:pt>
                </c:numCache>
              </c:numRef>
            </c:plus>
            <c:minus>
              <c:numRef>
                <c:f>'Graphs mg C respired, ppm'!$H$17:$H$30</c:f>
                <c:numCache>
                  <c:formatCode>General</c:formatCode>
                  <c:ptCount val="14"/>
                  <c:pt idx="0">
                    <c:v>2.0804110200000001E-4</c:v>
                  </c:pt>
                  <c:pt idx="1">
                    <c:v>3.188610657E-4</c:v>
                  </c:pt>
                  <c:pt idx="2">
                    <c:v>4.203138855E-4</c:v>
                  </c:pt>
                  <c:pt idx="3">
                    <c:v>2.3208253869999999E-4</c:v>
                  </c:pt>
                  <c:pt idx="4">
                    <c:v>1.3759142380000001E-4</c:v>
                  </c:pt>
                  <c:pt idx="5">
                    <c:v>1.78433253E-4</c:v>
                  </c:pt>
                  <c:pt idx="6">
                    <c:v>2.143825695E-4</c:v>
                  </c:pt>
                  <c:pt idx="7">
                    <c:v>4.5910606549999999E-4</c:v>
                  </c:pt>
                  <c:pt idx="8">
                    <c:v>1.1144566239E-3</c:v>
                  </c:pt>
                  <c:pt idx="9">
                    <c:v>7.9138601780000001E-4</c:v>
                  </c:pt>
                  <c:pt idx="10">
                    <c:v>5.2421824459999999E-4</c:v>
                  </c:pt>
                  <c:pt idx="11">
                    <c:v>1.3632538084E-3</c:v>
                  </c:pt>
                  <c:pt idx="12">
                    <c:v>2.4014260680999999E-3</c:v>
                  </c:pt>
                  <c:pt idx="13">
                    <c:v>3.1671901360000001E-4</c:v>
                  </c:pt>
                </c:numCache>
              </c:numRef>
            </c:minus>
          </c:errBars>
          <c:errBars>
            <c:errDir val="x"/>
            <c:errBarType val="both"/>
            <c:errValType val="fixedVal"/>
            <c:noEndCap val="0"/>
            <c:val val="1"/>
          </c:errBars>
          <c:xVal>
            <c:numRef>
              <c:f>'Graphs mg C respired, ppm'!$C$3:$C$16</c:f>
              <c:numCache>
                <c:formatCode>General</c:formatCode>
                <c:ptCount val="14"/>
                <c:pt idx="0">
                  <c:v>0</c:v>
                </c:pt>
                <c:pt idx="1">
                  <c:v>2</c:v>
                </c:pt>
                <c:pt idx="2">
                  <c:v>4</c:v>
                </c:pt>
                <c:pt idx="3">
                  <c:v>8</c:v>
                </c:pt>
                <c:pt idx="4">
                  <c:v>16</c:v>
                </c:pt>
                <c:pt idx="5">
                  <c:v>24</c:v>
                </c:pt>
                <c:pt idx="6">
                  <c:v>36</c:v>
                </c:pt>
                <c:pt idx="7">
                  <c:v>48</c:v>
                </c:pt>
                <c:pt idx="8">
                  <c:v>72</c:v>
                </c:pt>
                <c:pt idx="9">
                  <c:v>96</c:v>
                </c:pt>
                <c:pt idx="10">
                  <c:v>120</c:v>
                </c:pt>
                <c:pt idx="11">
                  <c:v>144</c:v>
                </c:pt>
                <c:pt idx="12">
                  <c:v>171</c:v>
                </c:pt>
                <c:pt idx="13">
                  <c:v>192</c:v>
                </c:pt>
              </c:numCache>
            </c:numRef>
          </c:xVal>
          <c:yVal>
            <c:numRef>
              <c:f>'Graphs mg C respired, ppm'!$D$17:$D$30</c:f>
              <c:numCache>
                <c:formatCode>General</c:formatCode>
                <c:ptCount val="14"/>
                <c:pt idx="0">
                  <c:v>5.1787090000000001E-3</c:v>
                </c:pt>
                <c:pt idx="1">
                  <c:v>5.6472021999999997E-3</c:v>
                </c:pt>
                <c:pt idx="2">
                  <c:v>5.1474761999999999E-3</c:v>
                </c:pt>
                <c:pt idx="3">
                  <c:v>5.5252451999999999E-3</c:v>
                </c:pt>
                <c:pt idx="4">
                  <c:v>5.3259500000000003E-3</c:v>
                </c:pt>
                <c:pt idx="5">
                  <c:v>5.4449320000000004E-3</c:v>
                </c:pt>
                <c:pt idx="6">
                  <c:v>5.3318990000000002E-3</c:v>
                </c:pt>
                <c:pt idx="7">
                  <c:v>6.587163E-3</c:v>
                </c:pt>
                <c:pt idx="8">
                  <c:v>7.5196878E-3</c:v>
                </c:pt>
                <c:pt idx="9">
                  <c:v>6.5306464000000003E-3</c:v>
                </c:pt>
                <c:pt idx="10">
                  <c:v>6.4904897999999997E-3</c:v>
                </c:pt>
                <c:pt idx="11">
                  <c:v>7.3352649999999997E-3</c:v>
                </c:pt>
                <c:pt idx="12">
                  <c:v>8.1101379999999994E-3</c:v>
                </c:pt>
                <c:pt idx="13">
                  <c:v>5.831625E-3</c:v>
                </c:pt>
              </c:numCache>
            </c:numRef>
          </c:yVal>
          <c:smooth val="1"/>
        </c:ser>
        <c:dLbls>
          <c:showLegendKey val="0"/>
          <c:showVal val="0"/>
          <c:showCatName val="0"/>
          <c:showSerName val="0"/>
          <c:showPercent val="0"/>
          <c:showBubbleSize val="0"/>
        </c:dLbls>
        <c:axId val="125370368"/>
        <c:axId val="125371904"/>
      </c:scatterChart>
      <c:valAx>
        <c:axId val="125370368"/>
        <c:scaling>
          <c:orientation val="minMax"/>
          <c:max val="200"/>
          <c:min val="0"/>
        </c:scaling>
        <c:delete val="0"/>
        <c:axPos val="b"/>
        <c:numFmt formatCode="General" sourceLinked="1"/>
        <c:majorTickMark val="out"/>
        <c:minorTickMark val="none"/>
        <c:tickLblPos val="nextTo"/>
        <c:crossAx val="125371904"/>
        <c:crosses val="autoZero"/>
        <c:crossBetween val="midCat"/>
      </c:valAx>
      <c:valAx>
        <c:axId val="125371904"/>
        <c:scaling>
          <c:orientation val="minMax"/>
          <c:max val="0.02"/>
        </c:scaling>
        <c:delete val="0"/>
        <c:axPos val="l"/>
        <c:numFmt formatCode="General" sourceLinked="1"/>
        <c:majorTickMark val="out"/>
        <c:minorTickMark val="none"/>
        <c:tickLblPos val="nextTo"/>
        <c:txPr>
          <a:bodyPr/>
          <a:lstStyle/>
          <a:p>
            <a:pPr>
              <a:defRPr>
                <a:solidFill>
                  <a:schemeClr val="bg1"/>
                </a:solidFill>
              </a:defRPr>
            </a:pPr>
            <a:endParaRPr lang="en-US"/>
          </a:p>
        </c:txPr>
        <c:crossAx val="125370368"/>
        <c:crossesAt val="0"/>
        <c:crossBetween val="midCat"/>
        <c:majorUnit val="4.0000000000000001E-3"/>
        <c:minorUnit val="2.0000000000000001E-4"/>
      </c:valAx>
    </c:plotArea>
    <c:plotVisOnly val="1"/>
    <c:dispBlanksAs val="gap"/>
    <c:showDLblsOverMax val="0"/>
  </c:chart>
  <c:txPr>
    <a:bodyPr/>
    <a:lstStyle/>
    <a:p>
      <a:pPr>
        <a:defRPr>
          <a:latin typeface="Arial" panose="020B0604020202020204" pitchFamily="34" charset="0"/>
          <a:cs typeface="Arial" panose="020B0604020202020204" pitchFamily="34" charset="0"/>
        </a:defRPr>
      </a:pPr>
      <a:endParaRPr lang="en-US"/>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28265271212725102"/>
          <c:y val="0.14767131031698"/>
          <c:w val="0.659325555291568"/>
          <c:h val="0.71470510801534404"/>
        </c:manualLayout>
      </c:layout>
      <c:scatterChart>
        <c:scatterStyle val="smoothMarker"/>
        <c:varyColors val="0"/>
        <c:ser>
          <c:idx val="0"/>
          <c:order val="0"/>
          <c:tx>
            <c:v>15 mb</c:v>
          </c:tx>
          <c:spPr>
            <a:ln>
              <a:solidFill>
                <a:srgbClr val="7030A0"/>
              </a:solidFill>
              <a:prstDash val="sysDash"/>
            </a:ln>
          </c:spPr>
          <c:marker>
            <c:symbol val="diamond"/>
            <c:size val="5"/>
            <c:spPr>
              <a:solidFill>
                <a:srgbClr val="7030A0"/>
              </a:solidFill>
              <a:ln>
                <a:solidFill>
                  <a:srgbClr val="7030A0"/>
                </a:solidFill>
              </a:ln>
            </c:spPr>
          </c:marker>
          <c:errBars>
            <c:errDir val="y"/>
            <c:errBarType val="both"/>
            <c:errValType val="cust"/>
            <c:noEndCap val="0"/>
            <c:plus>
              <c:numRef>
                <c:f>'Graphs mg C respired, ppm'!$J$3:$J$16</c:f>
                <c:numCache>
                  <c:formatCode>General</c:formatCode>
                  <c:ptCount val="14"/>
                  <c:pt idx="0">
                    <c:v>3.79620649E-5</c:v>
                  </c:pt>
                  <c:pt idx="1">
                    <c:v>7.8156539699999997E-5</c:v>
                  </c:pt>
                  <c:pt idx="2">
                    <c:v>2.9144582599999999E-5</c:v>
                  </c:pt>
                  <c:pt idx="3">
                    <c:v>4.5780649199999997E-5</c:v>
                  </c:pt>
                  <c:pt idx="4">
                    <c:v>6.5228554000000002E-5</c:v>
                  </c:pt>
                  <c:pt idx="5">
                    <c:v>9.9531091700000003E-5</c:v>
                  </c:pt>
                  <c:pt idx="6">
                    <c:v>2.5300589109999999E-4</c:v>
                  </c:pt>
                  <c:pt idx="7">
                    <c:v>2.8531553760000001E-4</c:v>
                  </c:pt>
                  <c:pt idx="8">
                    <c:v>2.5561103870000001E-4</c:v>
                  </c:pt>
                  <c:pt idx="9">
                    <c:v>1.5666987609999999E-4</c:v>
                  </c:pt>
                  <c:pt idx="10">
                    <c:v>4.84794198E-5</c:v>
                  </c:pt>
                  <c:pt idx="11">
                    <c:v>9.3011528600000002E-5</c:v>
                  </c:pt>
                  <c:pt idx="12">
                    <c:v>2.218068074E-4</c:v>
                  </c:pt>
                  <c:pt idx="13">
                    <c:v>2.7186735820000001E-4</c:v>
                  </c:pt>
                </c:numCache>
              </c:numRef>
            </c:plus>
            <c:minus>
              <c:numRef>
                <c:f>'Graphs mg C respired, ppm'!$J$3:$J$16</c:f>
                <c:numCache>
                  <c:formatCode>General</c:formatCode>
                  <c:ptCount val="14"/>
                  <c:pt idx="0">
                    <c:v>3.79620649E-5</c:v>
                  </c:pt>
                  <c:pt idx="1">
                    <c:v>7.8156539699999997E-5</c:v>
                  </c:pt>
                  <c:pt idx="2">
                    <c:v>2.9144582599999999E-5</c:v>
                  </c:pt>
                  <c:pt idx="3">
                    <c:v>4.5780649199999997E-5</c:v>
                  </c:pt>
                  <c:pt idx="4">
                    <c:v>6.5228554000000002E-5</c:v>
                  </c:pt>
                  <c:pt idx="5">
                    <c:v>9.9531091700000003E-5</c:v>
                  </c:pt>
                  <c:pt idx="6">
                    <c:v>2.5300589109999999E-4</c:v>
                  </c:pt>
                  <c:pt idx="7">
                    <c:v>2.8531553760000001E-4</c:v>
                  </c:pt>
                  <c:pt idx="8">
                    <c:v>2.5561103870000001E-4</c:v>
                  </c:pt>
                  <c:pt idx="9">
                    <c:v>1.5666987609999999E-4</c:v>
                  </c:pt>
                  <c:pt idx="10">
                    <c:v>4.84794198E-5</c:v>
                  </c:pt>
                  <c:pt idx="11">
                    <c:v>9.3011528600000002E-5</c:v>
                  </c:pt>
                  <c:pt idx="12">
                    <c:v>2.218068074E-4</c:v>
                  </c:pt>
                  <c:pt idx="13">
                    <c:v>2.7186735820000001E-4</c:v>
                  </c:pt>
                </c:numCache>
              </c:numRef>
            </c:minus>
          </c:errBars>
          <c:errBars>
            <c:errDir val="x"/>
            <c:errBarType val="both"/>
            <c:errValType val="fixedVal"/>
            <c:noEndCap val="0"/>
            <c:val val="1"/>
          </c:errBars>
          <c:xVal>
            <c:numRef>
              <c:f>'Graphs mg C respired, ppm'!$C$3:$C$16</c:f>
              <c:numCache>
                <c:formatCode>General</c:formatCode>
                <c:ptCount val="14"/>
                <c:pt idx="0">
                  <c:v>0</c:v>
                </c:pt>
                <c:pt idx="1">
                  <c:v>2</c:v>
                </c:pt>
                <c:pt idx="2">
                  <c:v>4</c:v>
                </c:pt>
                <c:pt idx="3">
                  <c:v>8</c:v>
                </c:pt>
                <c:pt idx="4">
                  <c:v>16</c:v>
                </c:pt>
                <c:pt idx="5">
                  <c:v>24</c:v>
                </c:pt>
                <c:pt idx="6">
                  <c:v>36</c:v>
                </c:pt>
                <c:pt idx="7">
                  <c:v>48</c:v>
                </c:pt>
                <c:pt idx="8">
                  <c:v>72</c:v>
                </c:pt>
                <c:pt idx="9">
                  <c:v>96</c:v>
                </c:pt>
                <c:pt idx="10">
                  <c:v>120</c:v>
                </c:pt>
                <c:pt idx="11">
                  <c:v>144</c:v>
                </c:pt>
                <c:pt idx="12">
                  <c:v>171</c:v>
                </c:pt>
                <c:pt idx="13">
                  <c:v>192</c:v>
                </c:pt>
              </c:numCache>
            </c:numRef>
          </c:xVal>
          <c:yVal>
            <c:numRef>
              <c:f>'Graphs mg C respired, ppm'!$F$3:$F$16</c:f>
              <c:numCache>
                <c:formatCode>General</c:formatCode>
                <c:ptCount val="14"/>
                <c:pt idx="0">
                  <c:v>4.1376132000000001E-3</c:v>
                </c:pt>
                <c:pt idx="1">
                  <c:v>4.1078674000000004E-3</c:v>
                </c:pt>
                <c:pt idx="2">
                  <c:v>4.2134642000000002E-3</c:v>
                </c:pt>
                <c:pt idx="3">
                  <c:v>4.1197656000000003E-3</c:v>
                </c:pt>
                <c:pt idx="4">
                  <c:v>4.1852058000000003E-3</c:v>
                </c:pt>
                <c:pt idx="5">
                  <c:v>4.4781999999999999E-3</c:v>
                </c:pt>
                <c:pt idx="6">
                  <c:v>5.0433663999999998E-3</c:v>
                </c:pt>
                <c:pt idx="7">
                  <c:v>5.4687286000000002E-3</c:v>
                </c:pt>
                <c:pt idx="8">
                  <c:v>5.1757347999999998E-3</c:v>
                </c:pt>
                <c:pt idx="9">
                  <c:v>4.8009398E-3</c:v>
                </c:pt>
                <c:pt idx="10">
                  <c:v>4.7072412000000001E-3</c:v>
                </c:pt>
                <c:pt idx="11">
                  <c:v>4.6715463999999996E-3</c:v>
                </c:pt>
                <c:pt idx="12">
                  <c:v>4.9199224000000003E-3</c:v>
                </c:pt>
                <c:pt idx="13">
                  <c:v>5.2084543999999997E-3</c:v>
                </c:pt>
              </c:numCache>
            </c:numRef>
          </c:yVal>
          <c:smooth val="1"/>
        </c:ser>
        <c:ser>
          <c:idx val="1"/>
          <c:order val="1"/>
          <c:tx>
            <c:v>150 mb</c:v>
          </c:tx>
          <c:spPr>
            <a:ln>
              <a:solidFill>
                <a:srgbClr val="7030A0"/>
              </a:solidFill>
            </a:ln>
          </c:spPr>
          <c:marker>
            <c:symbol val="circle"/>
            <c:size val="4"/>
            <c:spPr>
              <a:solidFill>
                <a:schemeClr val="bg1"/>
              </a:solidFill>
              <a:ln>
                <a:solidFill>
                  <a:srgbClr val="7030A0"/>
                </a:solidFill>
              </a:ln>
            </c:spPr>
          </c:marker>
          <c:errBars>
            <c:errDir val="y"/>
            <c:errBarType val="both"/>
            <c:errValType val="cust"/>
            <c:noEndCap val="0"/>
            <c:plus>
              <c:numRef>
                <c:f>'Graphs mg C respired, ppm'!$J$17:$J$30</c:f>
                <c:numCache>
                  <c:formatCode>General</c:formatCode>
                  <c:ptCount val="14"/>
                  <c:pt idx="0">
                    <c:v>1.3705985830000001E-4</c:v>
                  </c:pt>
                  <c:pt idx="1">
                    <c:v>2.258144315E-4</c:v>
                  </c:pt>
                  <c:pt idx="2">
                    <c:v>1.558098523E-4</c:v>
                  </c:pt>
                  <c:pt idx="3">
                    <c:v>1.257477875E-4</c:v>
                  </c:pt>
                  <c:pt idx="4">
                    <c:v>2.5985300639999999E-4</c:v>
                  </c:pt>
                  <c:pt idx="5">
                    <c:v>2.8244033680000001E-4</c:v>
                  </c:pt>
                  <c:pt idx="6">
                    <c:v>3.4856329190000002E-4</c:v>
                  </c:pt>
                  <c:pt idx="7">
                    <c:v>6.0420644580000003E-4</c:v>
                  </c:pt>
                  <c:pt idx="8">
                    <c:v>1.3778133023E-3</c:v>
                  </c:pt>
                  <c:pt idx="9">
                    <c:v>8.5159476849999997E-4</c:v>
                  </c:pt>
                  <c:pt idx="10">
                    <c:v>7.4344813460000005E-4</c:v>
                  </c:pt>
                  <c:pt idx="11">
                    <c:v>7.2263826989999998E-4</c:v>
                  </c:pt>
                  <c:pt idx="12">
                    <c:v>5.764405484E-4</c:v>
                  </c:pt>
                  <c:pt idx="13">
                    <c:v>5.6874313110000002E-4</c:v>
                  </c:pt>
                </c:numCache>
              </c:numRef>
            </c:plus>
            <c:minus>
              <c:numRef>
                <c:f>'Graphs mg C respired, ppm'!$J$17:$J$30</c:f>
                <c:numCache>
                  <c:formatCode>General</c:formatCode>
                  <c:ptCount val="14"/>
                  <c:pt idx="0">
                    <c:v>1.3705985830000001E-4</c:v>
                  </c:pt>
                  <c:pt idx="1">
                    <c:v>2.258144315E-4</c:v>
                  </c:pt>
                  <c:pt idx="2">
                    <c:v>1.558098523E-4</c:v>
                  </c:pt>
                  <c:pt idx="3">
                    <c:v>1.257477875E-4</c:v>
                  </c:pt>
                  <c:pt idx="4">
                    <c:v>2.5985300639999999E-4</c:v>
                  </c:pt>
                  <c:pt idx="5">
                    <c:v>2.8244033680000001E-4</c:v>
                  </c:pt>
                  <c:pt idx="6">
                    <c:v>3.4856329190000002E-4</c:v>
                  </c:pt>
                  <c:pt idx="7">
                    <c:v>6.0420644580000003E-4</c:v>
                  </c:pt>
                  <c:pt idx="8">
                    <c:v>1.3778133023E-3</c:v>
                  </c:pt>
                  <c:pt idx="9">
                    <c:v>8.5159476849999997E-4</c:v>
                  </c:pt>
                  <c:pt idx="10">
                    <c:v>7.4344813460000005E-4</c:v>
                  </c:pt>
                  <c:pt idx="11">
                    <c:v>7.2263826989999998E-4</c:v>
                  </c:pt>
                  <c:pt idx="12">
                    <c:v>5.764405484E-4</c:v>
                  </c:pt>
                  <c:pt idx="13">
                    <c:v>5.6874313110000002E-4</c:v>
                  </c:pt>
                </c:numCache>
              </c:numRef>
            </c:minus>
          </c:errBars>
          <c:errBars>
            <c:errDir val="x"/>
            <c:errBarType val="both"/>
            <c:errValType val="fixedVal"/>
            <c:noEndCap val="0"/>
            <c:val val="1"/>
          </c:errBars>
          <c:xVal>
            <c:numRef>
              <c:f>'Graphs mg C respired, ppm'!$C$3:$C$16</c:f>
              <c:numCache>
                <c:formatCode>General</c:formatCode>
                <c:ptCount val="14"/>
                <c:pt idx="0">
                  <c:v>0</c:v>
                </c:pt>
                <c:pt idx="1">
                  <c:v>2</c:v>
                </c:pt>
                <c:pt idx="2">
                  <c:v>4</c:v>
                </c:pt>
                <c:pt idx="3">
                  <c:v>8</c:v>
                </c:pt>
                <c:pt idx="4">
                  <c:v>16</c:v>
                </c:pt>
                <c:pt idx="5">
                  <c:v>24</c:v>
                </c:pt>
                <c:pt idx="6">
                  <c:v>36</c:v>
                </c:pt>
                <c:pt idx="7">
                  <c:v>48</c:v>
                </c:pt>
                <c:pt idx="8">
                  <c:v>72</c:v>
                </c:pt>
                <c:pt idx="9">
                  <c:v>96</c:v>
                </c:pt>
                <c:pt idx="10">
                  <c:v>120</c:v>
                </c:pt>
                <c:pt idx="11">
                  <c:v>144</c:v>
                </c:pt>
                <c:pt idx="12">
                  <c:v>171</c:v>
                </c:pt>
                <c:pt idx="13">
                  <c:v>192</c:v>
                </c:pt>
              </c:numCache>
            </c:numRef>
          </c:xVal>
          <c:yVal>
            <c:numRef>
              <c:f>'Graphs mg C respired, ppm'!$F$17:$F$30</c:f>
              <c:numCache>
                <c:formatCode>General</c:formatCode>
                <c:ptCount val="14"/>
                <c:pt idx="0">
                  <c:v>4.1346385999999997E-3</c:v>
                </c:pt>
                <c:pt idx="1">
                  <c:v>4.3874760000000004E-3</c:v>
                </c:pt>
                <c:pt idx="2">
                  <c:v>4.4395308E-3</c:v>
                </c:pt>
                <c:pt idx="3">
                  <c:v>4.4752254000000003E-3</c:v>
                </c:pt>
                <c:pt idx="4">
                  <c:v>4.6239534000000002E-3</c:v>
                </c:pt>
                <c:pt idx="5">
                  <c:v>4.8544820000000002E-3</c:v>
                </c:pt>
                <c:pt idx="6">
                  <c:v>4.8767912000000002E-3</c:v>
                </c:pt>
                <c:pt idx="7">
                  <c:v>5.8464978000000003E-3</c:v>
                </c:pt>
                <c:pt idx="8">
                  <c:v>7.4572220000000003E-3</c:v>
                </c:pt>
                <c:pt idx="9">
                  <c:v>6.2495505999999998E-3</c:v>
                </c:pt>
                <c:pt idx="10">
                  <c:v>6.1811356000000001E-3</c:v>
                </c:pt>
                <c:pt idx="11">
                  <c:v>6.6838364000000004E-3</c:v>
                </c:pt>
                <c:pt idx="12">
                  <c:v>6.0368695999999996E-3</c:v>
                </c:pt>
                <c:pt idx="13">
                  <c:v>5.6576131999999998E-3</c:v>
                </c:pt>
              </c:numCache>
            </c:numRef>
          </c:yVal>
          <c:smooth val="1"/>
        </c:ser>
        <c:dLbls>
          <c:showLegendKey val="0"/>
          <c:showVal val="0"/>
          <c:showCatName val="0"/>
          <c:showSerName val="0"/>
          <c:showPercent val="0"/>
          <c:showBubbleSize val="0"/>
        </c:dLbls>
        <c:axId val="125414400"/>
        <c:axId val="125416192"/>
      </c:scatterChart>
      <c:valAx>
        <c:axId val="125414400"/>
        <c:scaling>
          <c:orientation val="minMax"/>
          <c:max val="200"/>
          <c:min val="0"/>
        </c:scaling>
        <c:delete val="0"/>
        <c:axPos val="b"/>
        <c:numFmt formatCode="General" sourceLinked="1"/>
        <c:majorTickMark val="out"/>
        <c:minorTickMark val="none"/>
        <c:tickLblPos val="nextTo"/>
        <c:crossAx val="125416192"/>
        <c:crosses val="autoZero"/>
        <c:crossBetween val="midCat"/>
      </c:valAx>
      <c:valAx>
        <c:axId val="125416192"/>
        <c:scaling>
          <c:orientation val="minMax"/>
          <c:max val="0.02"/>
          <c:min val="0"/>
        </c:scaling>
        <c:delete val="0"/>
        <c:axPos val="l"/>
        <c:title>
          <c:tx>
            <c:rich>
              <a:bodyPr rot="-5400000" vert="horz"/>
              <a:lstStyle/>
              <a:p>
                <a:pPr>
                  <a:defRPr sz="2000"/>
                </a:pPr>
                <a:r>
                  <a:rPr lang="en-US" sz="2000" dirty="0"/>
                  <a:t> C respired (mg)</a:t>
                </a:r>
              </a:p>
            </c:rich>
          </c:tx>
          <c:layout>
            <c:manualLayout>
              <c:xMode val="edge"/>
              <c:yMode val="edge"/>
              <c:x val="4.3635444006999098E-2"/>
              <c:y val="0.13144193942139801"/>
            </c:manualLayout>
          </c:layout>
          <c:overlay val="0"/>
        </c:title>
        <c:numFmt formatCode="General" sourceLinked="1"/>
        <c:majorTickMark val="out"/>
        <c:minorTickMark val="none"/>
        <c:tickLblPos val="nextTo"/>
        <c:crossAx val="125414400"/>
        <c:crossesAt val="0"/>
        <c:crossBetween val="midCat"/>
        <c:majorUnit val="4.0000000000000001E-3"/>
      </c:valAx>
    </c:plotArea>
    <c:plotVisOnly val="1"/>
    <c:dispBlanksAs val="gap"/>
    <c:showDLblsOverMax val="0"/>
  </c:chart>
  <c:txPr>
    <a:bodyPr/>
    <a:lstStyle/>
    <a:p>
      <a:pPr>
        <a:defRPr>
          <a:latin typeface="Arial" panose="020B0604020202020204" pitchFamily="34" charset="0"/>
          <a:cs typeface="Arial" panose="020B0604020202020204" pitchFamily="34" charset="0"/>
        </a:defRPr>
      </a:pPr>
      <a:endParaRPr lang="en-US"/>
    </a:p>
  </c:txPr>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0F0A31A-19FD-E948-84FE-618494EECCDF}" type="datetimeFigureOut">
              <a:rPr lang="en-US" smtClean="0"/>
              <a:pPr/>
              <a:t>11/2/2015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07CE1B3-C980-6846-8849-6B0FF407A7C5}" type="slidenum">
              <a:rPr lang="en-US" smtClean="0"/>
              <a:pPr/>
              <a:t>‹#›</a:t>
            </a:fld>
            <a:endParaRPr lang="en-US"/>
          </a:p>
        </p:txBody>
      </p:sp>
    </p:spTree>
    <p:extLst>
      <p:ext uri="{BB962C8B-B14F-4D97-AF65-F5344CB8AC3E}">
        <p14:creationId xmlns:p14="http://schemas.microsoft.com/office/powerpoint/2010/main" val="3941866355"/>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jpeg>
</file>

<file path=ppt/media/image15.jpeg>
</file>

<file path=ppt/media/image16.gif>
</file>

<file path=ppt/media/image17.jpeg>
</file>

<file path=ppt/media/image18.png>
</file>

<file path=ppt/media/image19.gif>
</file>

<file path=ppt/media/image20.png>
</file>

<file path=ppt/media/image21.jpeg>
</file>

<file path=ppt/media/image22.jpeg>
</file>

<file path=ppt/media/image23.jpeg>
</file>

<file path=ppt/media/image24.png>
</file>

<file path=ppt/media/image25.jpeg>
</file>

<file path=ppt/media/image26.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44DB9A1-F6A1-9D40-82E7-3633A601FD23}" type="datetimeFigureOut">
              <a:rPr lang="en-US" smtClean="0"/>
              <a:pPr/>
              <a:t>11/2/2015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F5324A-0D9B-9A43-AE72-6DBF24439625}" type="slidenum">
              <a:rPr lang="en-US" smtClean="0"/>
              <a:pPr/>
              <a:t>‹#›</a:t>
            </a:fld>
            <a:endParaRPr lang="en-US"/>
          </a:p>
        </p:txBody>
      </p:sp>
    </p:spTree>
    <p:extLst>
      <p:ext uri="{BB962C8B-B14F-4D97-AF65-F5344CB8AC3E}">
        <p14:creationId xmlns:p14="http://schemas.microsoft.com/office/powerpoint/2010/main" val="138028894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Identifying the composition and biodegradability of soluble organic matter (OM) located in physically protected and unprotected pore spaces is important to our overall understanding of soil C persistence and predictions of greenhouse gas fluxes. To differentiate these physical, chemical, and biological controls on OM persistence in soil, we sought to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characterize soluble OM from  large, unprotected pore domains and from fine (thus occluded) pore domains, and ii) determine the mineralization potential of these two OM fractions. Soil pore water was extracted from soil cores sampled from the Disney Wilderness Preserve, FL using different suction strengths (-15, and -150 </a:t>
            </a:r>
            <a:r>
              <a:rPr lang="en-US" sz="1200" kern="1200" dirty="0" err="1" smtClean="0">
                <a:solidFill>
                  <a:schemeClr val="tx1"/>
                </a:solidFill>
                <a:effectLst/>
                <a:latin typeface="+mn-lt"/>
                <a:ea typeface="+mn-ea"/>
                <a:cs typeface="+mn-cs"/>
              </a:rPr>
              <a:t>mb</a:t>
            </a:r>
            <a:r>
              <a:rPr lang="en-US" sz="1200" kern="1200" dirty="0" smtClean="0">
                <a:solidFill>
                  <a:schemeClr val="tx1"/>
                </a:solidFill>
                <a:effectLst/>
                <a:latin typeface="+mn-lt"/>
                <a:ea typeface="+mn-ea"/>
                <a:cs typeface="+mn-cs"/>
              </a:rPr>
              <a:t>) representing water held in pores of different sizes (~ 150 and 10 </a:t>
            </a:r>
            <a:r>
              <a:rPr lang="en-US" sz="1200" kern="1200" dirty="0" err="1" smtClean="0">
                <a:solidFill>
                  <a:schemeClr val="tx1"/>
                </a:solidFill>
                <a:effectLst/>
                <a:latin typeface="+mn-lt"/>
                <a:ea typeface="+mn-ea"/>
                <a:cs typeface="+mn-cs"/>
              </a:rPr>
              <a:t>μm</a:t>
            </a:r>
            <a:r>
              <a:rPr lang="en-US" sz="1200" kern="1200" dirty="0" smtClean="0">
                <a:solidFill>
                  <a:schemeClr val="tx1"/>
                </a:solidFill>
                <a:effectLst/>
                <a:latin typeface="+mn-lt"/>
                <a:ea typeface="+mn-ea"/>
                <a:cs typeface="+mn-cs"/>
              </a:rPr>
              <a:t> diameters). To determine the biodegradability of the extracted OM, we used it as growth substrates for select cellulolytic bacteria and fungi (</a:t>
            </a:r>
            <a:r>
              <a:rPr lang="en-US" sz="1200" i="1" kern="1200" dirty="0" smtClean="0">
                <a:solidFill>
                  <a:schemeClr val="tx1"/>
                </a:solidFill>
                <a:effectLst/>
                <a:latin typeface="+mn-lt"/>
                <a:ea typeface="+mn-ea"/>
                <a:cs typeface="+mn-cs"/>
              </a:rPr>
              <a:t>Streptomyces </a:t>
            </a:r>
            <a:r>
              <a:rPr lang="en-US" sz="1200" i="1" kern="1200" dirty="0" err="1" smtClean="0">
                <a:solidFill>
                  <a:schemeClr val="tx1"/>
                </a:solidFill>
                <a:effectLst/>
                <a:latin typeface="+mn-lt"/>
                <a:ea typeface="+mn-ea"/>
                <a:cs typeface="+mn-cs"/>
              </a:rPr>
              <a:t>cellulosae</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Cellvibrio</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japonicus</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wildtype</a:t>
            </a:r>
            <a:r>
              <a:rPr lang="en-US" sz="1200"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Trichoderma</a:t>
            </a:r>
            <a:r>
              <a:rPr lang="en-US" sz="1200" i="1"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reesei</a:t>
            </a:r>
            <a:r>
              <a:rPr lang="en-US" sz="1200" i="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in a short-term incubation. Fourier transform ion cyclotron resonance (FT-ICR) mass spectrometry was used to describe </a:t>
            </a:r>
            <a:r>
              <a:rPr lang="en-US" sz="1200" kern="1200" dirty="0" err="1" smtClean="0">
                <a:solidFill>
                  <a:schemeClr val="tx1"/>
                </a:solidFill>
                <a:effectLst/>
                <a:latin typeface="+mn-lt"/>
                <a:ea typeface="+mn-ea"/>
                <a:cs typeface="+mn-cs"/>
              </a:rPr>
              <a:t>microbially</a:t>
            </a:r>
            <a:r>
              <a:rPr lang="en-US" sz="1200" kern="1200" dirty="0" smtClean="0">
                <a:solidFill>
                  <a:schemeClr val="tx1"/>
                </a:solidFill>
                <a:effectLst/>
                <a:latin typeface="+mn-lt"/>
                <a:ea typeface="+mn-ea"/>
                <a:cs typeface="+mn-cs"/>
              </a:rPr>
              <a:t>-mediated transformations in the quantity and quality of carbon compounds.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Preliminary analyses show that soluble OM from micropores contained relatively more tannins and condensed hydrocarbons compared to macropore-associated DOM, which was composed of relatively more proteins and lipids. During the incubation more CO</a:t>
            </a:r>
            <a:r>
              <a:rPr lang="en-US" sz="1200" kern="1200" baseline="-25000" dirty="0" smtClean="0">
                <a:solidFill>
                  <a:schemeClr val="tx1"/>
                </a:solidFill>
                <a:effectLst/>
                <a:latin typeface="+mn-lt"/>
                <a:ea typeface="+mn-ea"/>
                <a:cs typeface="+mn-cs"/>
              </a:rPr>
              <a:t>2</a:t>
            </a:r>
            <a:r>
              <a:rPr lang="en-US" sz="1200" kern="1200" dirty="0" smtClean="0">
                <a:solidFill>
                  <a:schemeClr val="tx1"/>
                </a:solidFill>
                <a:effectLst/>
                <a:latin typeface="+mn-lt"/>
                <a:ea typeface="+mn-ea"/>
                <a:cs typeface="+mn-cs"/>
              </a:rPr>
              <a:t> was evolved from the microbes growing in the more complex micropore-associated water than from those growing in the macropore-associate water. Following incubation, we observed that the macropore-associate soluble OM became enriched in lignin, tannins and condensed hydrocarbons compared to the macropore-associated DOM, which became depleted in tannins. Our results show that the soluble OM located in protected pore domains, while chemically more complex, was more readily decomposed than the simpler macropore-associated soluble OM. This suggests that if mobilized, OM originally located in physically protected pore domains may have a greater contribution to greenhouse gas production that previously perceived.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4F5324A-0D9B-9A43-AE72-6DBF24439625}" type="slidenum">
              <a:rPr lang="en-US" smtClean="0"/>
              <a:pPr/>
              <a:t>1</a:t>
            </a:fld>
            <a:endParaRPr lang="en-US"/>
          </a:p>
        </p:txBody>
      </p:sp>
    </p:spTree>
    <p:extLst>
      <p:ext uri="{BB962C8B-B14F-4D97-AF65-F5344CB8AC3E}">
        <p14:creationId xmlns:p14="http://schemas.microsoft.com/office/powerpoint/2010/main" val="2708400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“Evaluating the changes in composition of OM during degradation offer deeper insights into</a:t>
            </a:r>
            <a:r>
              <a:rPr lang="en-US" baseline="0" dirty="0" smtClean="0"/>
              <a:t> mechanisms and controlling factors of decomposition” such as preferential degradation and OM stabilization (</a:t>
            </a:r>
            <a:r>
              <a:rPr lang="en-US" baseline="0" dirty="0" err="1" smtClean="0"/>
              <a:t>Kalbitz</a:t>
            </a:r>
            <a:r>
              <a:rPr lang="en-US" baseline="0" dirty="0" smtClean="0"/>
              <a:t> et al. 2003), </a:t>
            </a:r>
          </a:p>
          <a:p>
            <a:endParaRPr lang="en-US" baseline="0" dirty="0" smtClean="0"/>
          </a:p>
          <a:p>
            <a:endParaRPr lang="en-US" baseline="0" dirty="0" smtClean="0"/>
          </a:p>
          <a:p>
            <a:r>
              <a:rPr lang="en-US" baseline="0" dirty="0" err="1" smtClean="0"/>
              <a:t>Hypoth</a:t>
            </a:r>
            <a:r>
              <a:rPr lang="en-US" baseline="0" dirty="0" smtClean="0"/>
              <a:t>- carbohydrates decrease to preferential degradation or increase as a result of microbial synthesis. </a:t>
            </a:r>
          </a:p>
          <a:p>
            <a:endParaRPr lang="en-US" baseline="0" dirty="0" smtClean="0"/>
          </a:p>
          <a:p>
            <a:endParaRPr lang="en-US" baseline="0" dirty="0" smtClean="0"/>
          </a:p>
          <a:p>
            <a:r>
              <a:rPr lang="en-US" baseline="0" dirty="0" smtClean="0"/>
              <a:t>Volk (1997) and Amon et al. (2001) </a:t>
            </a:r>
            <a:r>
              <a:rPr lang="en-US" baseline="0" dirty="0" err="1" smtClean="0"/>
              <a:t>diss</a:t>
            </a:r>
            <a:r>
              <a:rPr lang="en-US" baseline="0" dirty="0" smtClean="0"/>
              <a:t> </a:t>
            </a:r>
            <a:r>
              <a:rPr lang="en-US" baseline="0" dirty="0" err="1" smtClean="0"/>
              <a:t>carbnos</a:t>
            </a:r>
            <a:r>
              <a:rPr lang="en-US" baseline="0" dirty="0" smtClean="0"/>
              <a:t> and amino acids are preferentially utilized by microbes.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10</a:t>
            </a:fld>
            <a:endParaRPr lang="en-US"/>
          </a:p>
        </p:txBody>
      </p:sp>
    </p:spTree>
    <p:extLst>
      <p:ext uri="{BB962C8B-B14F-4D97-AF65-F5344CB8AC3E}">
        <p14:creationId xmlns:p14="http://schemas.microsoft.com/office/powerpoint/2010/main" val="30950540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Non-metric multidimensional</a:t>
            </a:r>
            <a:r>
              <a:rPr lang="en-US" baseline="0" smtClean="0"/>
              <a:t> </a:t>
            </a:r>
            <a:r>
              <a:rPr lang="en-US" baseline="0" dirty="0" smtClean="0"/>
              <a:t>scaling – ordination analysis.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11</a:t>
            </a:fld>
            <a:endParaRPr lang="en-US"/>
          </a:p>
        </p:txBody>
      </p:sp>
    </p:spTree>
    <p:extLst>
      <p:ext uri="{BB962C8B-B14F-4D97-AF65-F5344CB8AC3E}">
        <p14:creationId xmlns:p14="http://schemas.microsoft.com/office/powerpoint/2010/main" val="3915512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Non-metric multidimensional</a:t>
            </a:r>
            <a:r>
              <a:rPr lang="en-US" baseline="0" dirty="0" smtClean="0"/>
              <a:t> scaling – ordination analysis.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12</a:t>
            </a:fld>
            <a:endParaRPr lang="en-US"/>
          </a:p>
        </p:txBody>
      </p:sp>
    </p:spTree>
    <p:extLst>
      <p:ext uri="{BB962C8B-B14F-4D97-AF65-F5344CB8AC3E}">
        <p14:creationId xmlns:p14="http://schemas.microsoft.com/office/powerpoint/2010/main" val="3915512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“Evaluating the changes in composition of OM during degradation offer deeper insights into</a:t>
            </a:r>
            <a:r>
              <a:rPr lang="en-US" baseline="0" dirty="0" smtClean="0"/>
              <a:t> mechanisms and controlling factors of decomposition” such as preferential degradation and OM stabilization (</a:t>
            </a:r>
            <a:r>
              <a:rPr lang="en-US" baseline="0" dirty="0" err="1" smtClean="0"/>
              <a:t>Kalbitz</a:t>
            </a:r>
            <a:r>
              <a:rPr lang="en-US" baseline="0" dirty="0" smtClean="0"/>
              <a:t> et al. 2003), </a:t>
            </a:r>
          </a:p>
          <a:p>
            <a:endParaRPr lang="en-US" baseline="0" dirty="0" smtClean="0"/>
          </a:p>
          <a:p>
            <a:endParaRPr lang="en-US" baseline="0" dirty="0" smtClean="0"/>
          </a:p>
          <a:p>
            <a:r>
              <a:rPr lang="en-US" baseline="0" dirty="0" err="1" smtClean="0"/>
              <a:t>Hypoth</a:t>
            </a:r>
            <a:r>
              <a:rPr lang="en-US" baseline="0" dirty="0" smtClean="0"/>
              <a:t>- carbohydrates decrease to preferential degradation or increase as a result of microbial synthesis. </a:t>
            </a:r>
          </a:p>
          <a:p>
            <a:endParaRPr lang="en-US" baseline="0" dirty="0" smtClean="0"/>
          </a:p>
          <a:p>
            <a:endParaRPr lang="en-US" baseline="0" dirty="0" smtClean="0"/>
          </a:p>
          <a:p>
            <a:r>
              <a:rPr lang="en-US" baseline="0" dirty="0" smtClean="0"/>
              <a:t>Volk (1997) and Amon et al. (2001) </a:t>
            </a:r>
            <a:r>
              <a:rPr lang="en-US" baseline="0" dirty="0" err="1" smtClean="0"/>
              <a:t>diss</a:t>
            </a:r>
            <a:r>
              <a:rPr lang="en-US" baseline="0" dirty="0" smtClean="0"/>
              <a:t> </a:t>
            </a:r>
            <a:r>
              <a:rPr lang="en-US" baseline="0" dirty="0" err="1" smtClean="0"/>
              <a:t>carbnos</a:t>
            </a:r>
            <a:r>
              <a:rPr lang="en-US" baseline="0" dirty="0" smtClean="0"/>
              <a:t> and amino acids are preferentially utilized by microbes.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13</a:t>
            </a:fld>
            <a:endParaRPr lang="en-US"/>
          </a:p>
        </p:txBody>
      </p:sp>
    </p:spTree>
    <p:extLst>
      <p:ext uri="{BB962C8B-B14F-4D97-AF65-F5344CB8AC3E}">
        <p14:creationId xmlns:p14="http://schemas.microsoft.com/office/powerpoint/2010/main" val="3095054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buClr>
                <a:schemeClr val="accent6">
                  <a:lumMod val="75000"/>
                </a:schemeClr>
              </a:buClr>
            </a:pP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14</a:t>
            </a:fld>
            <a:endParaRPr lang="en-US"/>
          </a:p>
        </p:txBody>
      </p:sp>
    </p:spTree>
    <p:extLst>
      <p:ext uri="{BB962C8B-B14F-4D97-AF65-F5344CB8AC3E}">
        <p14:creationId xmlns:p14="http://schemas.microsoft.com/office/powerpoint/2010/main" val="34101170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lgn="just">
              <a:buClr>
                <a:schemeClr val="accent6">
                  <a:lumMod val="75000"/>
                </a:schemeClr>
              </a:buClr>
              <a:buFont typeface="Wingdings" panose="05000000000000000000" pitchFamily="2" charset="2"/>
              <a:buChar char="§"/>
            </a:pPr>
            <a:r>
              <a:rPr lang="en-US" sz="1200" dirty="0" smtClean="0"/>
              <a:t>Intact soil cores from three continuous depths (0-30, 30-60 and 60-90 cm) at three transect locations (dry, intermittently wet, and wet) were collected from the Disney Wilderness Preserve, FL (DWP). Soil pore water was extracted at different water tensions (15, 150 and 500 </a:t>
            </a:r>
            <a:r>
              <a:rPr lang="en-US" sz="1200" dirty="0" err="1" smtClean="0"/>
              <a:t>mb</a:t>
            </a:r>
            <a:r>
              <a:rPr lang="en-US" sz="1200" dirty="0" smtClean="0"/>
              <a:t>) representing water held in pores of different sizes (approximately 150-, 10- and 3 </a:t>
            </a:r>
            <a:r>
              <a:rPr lang="en-US" sz="1200" dirty="0" err="1" smtClean="0"/>
              <a:t>μm</a:t>
            </a:r>
            <a:r>
              <a:rPr lang="en-US" sz="1200" dirty="0" smtClean="0"/>
              <a:t> pore diameters). </a:t>
            </a:r>
          </a:p>
          <a:p>
            <a:pPr algn="just">
              <a:buClr>
                <a:schemeClr val="accent6">
                  <a:lumMod val="75000"/>
                </a:schemeClr>
              </a:buClr>
            </a:pPr>
            <a:endParaRPr lang="en-US" sz="1050" dirty="0" smtClean="0"/>
          </a:p>
          <a:p>
            <a:pPr marL="457200" marR="0" indent="-457200" algn="just" defTabSz="457200" rtl="0" eaLnBrk="1" fontAlgn="auto" latinLnBrk="0" hangingPunct="1">
              <a:lnSpc>
                <a:spcPct val="100000"/>
              </a:lnSpc>
              <a:spcBef>
                <a:spcPts val="0"/>
              </a:spcBef>
              <a:spcAft>
                <a:spcPts val="0"/>
              </a:spcAft>
              <a:buClr>
                <a:schemeClr val="accent6">
                  <a:lumMod val="75000"/>
                </a:schemeClr>
              </a:buClr>
              <a:buSzTx/>
              <a:buFont typeface="Wingdings" panose="05000000000000000000" pitchFamily="2" charset="2"/>
              <a:buChar char="§"/>
              <a:tabLst/>
              <a:defRPr/>
            </a:pPr>
            <a:r>
              <a:rPr lang="en-US" sz="1200" dirty="0" smtClean="0"/>
              <a:t>Water dynamics in this system, particularly water table rise and fall, appear to be a strong control on the emissions of C-gases and the persistence of soil organic matter in these soils. Soils at DWP are dominated by sandy textures, and depending local topographic position, show moderate to high levels of SOM accumulation at the surface.</a:t>
            </a:r>
          </a:p>
          <a:p>
            <a:pPr marL="457200" indent="-457200" algn="just">
              <a:buClr>
                <a:schemeClr val="accent6">
                  <a:lumMod val="75000"/>
                </a:schemeClr>
              </a:buClr>
              <a:buFont typeface="Wingdings" panose="05000000000000000000" pitchFamily="2" charset="2"/>
              <a:buChar char="§"/>
            </a:pPr>
            <a:endParaRPr lang="en-US" sz="1200" dirty="0" smtClean="0"/>
          </a:p>
          <a:p>
            <a:pPr marL="457200" marR="0" indent="-457200" algn="just" defTabSz="457200" rtl="0" eaLnBrk="1" fontAlgn="auto" latinLnBrk="0" hangingPunct="1">
              <a:lnSpc>
                <a:spcPct val="100000"/>
              </a:lnSpc>
              <a:spcBef>
                <a:spcPts val="0"/>
              </a:spcBef>
              <a:spcAft>
                <a:spcPts val="0"/>
              </a:spcAft>
              <a:buClr>
                <a:schemeClr val="accent6">
                  <a:lumMod val="75000"/>
                </a:schemeClr>
              </a:buClr>
              <a:buSzTx/>
              <a:buFont typeface="Wingdings" panose="05000000000000000000" pitchFamily="2" charset="2"/>
              <a:buChar char="§"/>
              <a:tabLst/>
              <a:defRPr/>
            </a:pPr>
            <a:r>
              <a:rPr lang="en-US" sz="1200" dirty="0" smtClean="0"/>
              <a:t>Electrospray ionization (ESI) coupled with Fourier transform ion cyclotron resonance mass spectrometry (FT-ICR MS) offers unparalleled mass resolving power (&gt;1M) and mass measurement accuracy (&lt;1 ppm). It has become a prevailing method to assign molecular formulae to thousands of molecules in natural organic matter. In this study, </a:t>
            </a:r>
            <a:r>
              <a:rPr lang="en-US" sz="1200" b="1" dirty="0" smtClean="0"/>
              <a:t>FT-ICR </a:t>
            </a:r>
            <a:r>
              <a:rPr lang="en-US" sz="1200" dirty="0" smtClean="0"/>
              <a:t>was used to characterize C chemistry from the pore water following extraction.</a:t>
            </a:r>
            <a:r>
              <a:rPr lang="en-US" sz="1200" baseline="0" dirty="0" smtClean="0"/>
              <a:t>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15</a:t>
            </a:fld>
            <a:endParaRPr lang="en-US"/>
          </a:p>
        </p:txBody>
      </p:sp>
    </p:spTree>
    <p:extLst>
      <p:ext uri="{BB962C8B-B14F-4D97-AF65-F5344CB8AC3E}">
        <p14:creationId xmlns:p14="http://schemas.microsoft.com/office/powerpoint/2010/main" val="34101170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eaLnBrk="1" fontAlgn="b" latinLnBrk="0" hangingPunct="1"/>
            <a:r>
              <a:rPr lang="en-US" sz="1200" b="1" i="0" u="none" strike="noStrike" kern="1200" dirty="0" smtClean="0">
                <a:solidFill>
                  <a:schemeClr val="tx1"/>
                </a:solidFill>
                <a:effectLst/>
                <a:latin typeface="+mn-lt"/>
                <a:ea typeface="+mn-ea"/>
                <a:cs typeface="+mn-cs"/>
              </a:rPr>
              <a:t>Condensed hydrocarbons</a:t>
            </a:r>
            <a:r>
              <a:rPr lang="en-US" sz="1200" b="1" i="0" u="none" strike="noStrike" kern="1200" baseline="0" dirty="0" smtClean="0">
                <a:solidFill>
                  <a:schemeClr val="tx1"/>
                </a:solidFill>
                <a:effectLst/>
                <a:latin typeface="+mn-lt"/>
                <a:ea typeface="+mn-ea"/>
                <a:cs typeface="+mn-cs"/>
              </a:rPr>
              <a:t> make up 89% of the variation seen along axis 1</a:t>
            </a:r>
          </a:p>
          <a:p>
            <a:pPr rtl="0" eaLnBrk="1" fontAlgn="b" latinLnBrk="0" hangingPunct="1"/>
            <a:r>
              <a:rPr lang="en-US" sz="1200" b="1" i="0" u="none" strike="noStrike" kern="1200" baseline="0" dirty="0" smtClean="0">
                <a:solidFill>
                  <a:schemeClr val="tx1"/>
                </a:solidFill>
                <a:effectLst/>
                <a:latin typeface="+mn-lt"/>
                <a:ea typeface="+mn-ea"/>
                <a:cs typeface="+mn-cs"/>
              </a:rPr>
              <a:t>Proteins, lipids and tannins, explain 65-70% of the variation </a:t>
            </a:r>
          </a:p>
          <a:p>
            <a:pPr rtl="0" eaLnBrk="1" fontAlgn="b" latinLnBrk="0" hangingPunct="1"/>
            <a:r>
              <a:rPr lang="en-US" sz="1200" b="1" i="0" u="none" strike="noStrike" kern="1200" baseline="0" dirty="0" smtClean="0">
                <a:solidFill>
                  <a:schemeClr val="tx1"/>
                </a:solidFill>
                <a:effectLst/>
                <a:latin typeface="+mn-lt"/>
                <a:ea typeface="+mn-ea"/>
                <a:cs typeface="+mn-cs"/>
              </a:rPr>
              <a:t>Amino sugars, lignin correlate with axis 2.</a:t>
            </a:r>
            <a:endParaRPr lang="en-US" sz="1200" b="0" i="0" u="none" strike="noStrike"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16</a:t>
            </a:fld>
            <a:endParaRPr lang="en-US"/>
          </a:p>
        </p:txBody>
      </p:sp>
    </p:spTree>
    <p:extLst>
      <p:ext uri="{BB962C8B-B14F-4D97-AF65-F5344CB8AC3E}">
        <p14:creationId xmlns:p14="http://schemas.microsoft.com/office/powerpoint/2010/main" val="36085507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Unassigned</a:t>
            </a:r>
            <a:r>
              <a:rPr lang="en-US" baseline="0" dirty="0" smtClean="0"/>
              <a:t> peaks – highly correlated with ordination of identified microbial transformations. In nearly all of the identified transformations that had a significant treatment effect, </a:t>
            </a:r>
            <a:r>
              <a:rPr lang="en-US" baseline="0" dirty="0" err="1" smtClean="0"/>
              <a:t>trichoderma</a:t>
            </a:r>
            <a:r>
              <a:rPr lang="en-US" baseline="0" dirty="0" smtClean="0"/>
              <a:t>-inoculated </a:t>
            </a:r>
            <a:r>
              <a:rPr lang="en-US" baseline="0" dirty="0" err="1" smtClean="0"/>
              <a:t>samplepore</a:t>
            </a:r>
            <a:r>
              <a:rPr lang="en-US" baseline="0" dirty="0" smtClean="0"/>
              <a:t> water showed greater rates ‘activity’ of contained relatively more microbial transformation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17</a:t>
            </a:fld>
            <a:endParaRPr lang="en-US"/>
          </a:p>
        </p:txBody>
      </p:sp>
    </p:spTree>
    <p:extLst>
      <p:ext uri="{BB962C8B-B14F-4D97-AF65-F5344CB8AC3E}">
        <p14:creationId xmlns:p14="http://schemas.microsoft.com/office/powerpoint/2010/main" val="12842622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Unassigned</a:t>
            </a:r>
            <a:r>
              <a:rPr lang="en-US" baseline="0" dirty="0" smtClean="0"/>
              <a:t> peaks – highly correlated with ordination of identified microbial transformations. In nearly all of the identified transformations that had a significant treatment effect, </a:t>
            </a:r>
            <a:r>
              <a:rPr lang="en-US" baseline="0" dirty="0" err="1" smtClean="0"/>
              <a:t>trichoderma</a:t>
            </a:r>
            <a:r>
              <a:rPr lang="en-US" baseline="0" dirty="0" smtClean="0"/>
              <a:t>-inoculated </a:t>
            </a:r>
            <a:r>
              <a:rPr lang="en-US" baseline="0" dirty="0" err="1" smtClean="0"/>
              <a:t>samplepore</a:t>
            </a:r>
            <a:r>
              <a:rPr lang="en-US" baseline="0" dirty="0" smtClean="0"/>
              <a:t> water showed greater rates ‘activity’ of contained relatively more microbial transformation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18</a:t>
            </a:fld>
            <a:endParaRPr lang="en-US"/>
          </a:p>
        </p:txBody>
      </p:sp>
    </p:spTree>
    <p:extLst>
      <p:ext uri="{BB962C8B-B14F-4D97-AF65-F5344CB8AC3E}">
        <p14:creationId xmlns:p14="http://schemas.microsoft.com/office/powerpoint/2010/main" val="12842622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Unassigned</a:t>
            </a:r>
            <a:r>
              <a:rPr lang="en-US" baseline="0" dirty="0" smtClean="0"/>
              <a:t> peaks – highly correlated with ordination of identified microbial transformations. In nearly all of the identified transformations that had a significant treatment effect, </a:t>
            </a:r>
            <a:r>
              <a:rPr lang="en-US" baseline="0" dirty="0" err="1" smtClean="0"/>
              <a:t>trichoderma</a:t>
            </a:r>
            <a:r>
              <a:rPr lang="en-US" baseline="0" dirty="0" smtClean="0"/>
              <a:t>-inoculated </a:t>
            </a:r>
            <a:r>
              <a:rPr lang="en-US" baseline="0" dirty="0" err="1" smtClean="0"/>
              <a:t>samplepore</a:t>
            </a:r>
            <a:r>
              <a:rPr lang="en-US" baseline="0" dirty="0" smtClean="0"/>
              <a:t> water showed greater rates ‘activity’ of contained relatively more microbial transformation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19</a:t>
            </a:fld>
            <a:endParaRPr lang="en-US"/>
          </a:p>
        </p:txBody>
      </p:sp>
    </p:spTree>
    <p:extLst>
      <p:ext uri="{BB962C8B-B14F-4D97-AF65-F5344CB8AC3E}">
        <p14:creationId xmlns:p14="http://schemas.microsoft.com/office/powerpoint/2010/main" val="1284262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Basically all microbial</a:t>
            </a:r>
            <a:r>
              <a:rPr lang="en-US" baseline="0" dirty="0" smtClean="0"/>
              <a:t> uptake mechanisms require water – so in essence, “solubility is a prerequisite for diffusion of substrates through microbial cellular membrane - - Degradation of solid phase OM or large molecule C occurs only after dissolution or hydrolysis or by exoenzymes.” </a:t>
            </a:r>
            <a:r>
              <a:rPr lang="en-US" baseline="0" dirty="0" err="1" smtClean="0"/>
              <a:t>Marschner</a:t>
            </a:r>
            <a:r>
              <a:rPr lang="en-US" baseline="0" dirty="0" smtClean="0"/>
              <a:t> and </a:t>
            </a:r>
            <a:r>
              <a:rPr lang="en-US" baseline="0" dirty="0" err="1" smtClean="0"/>
              <a:t>Kalbitz</a:t>
            </a:r>
            <a:r>
              <a:rPr lang="en-US" baseline="0" dirty="0" smtClean="0"/>
              <a:t> 2003. Litter decomposition and CO</a:t>
            </a:r>
            <a:r>
              <a:rPr lang="en-US" baseline="-25000" dirty="0" smtClean="0"/>
              <a:t>2</a:t>
            </a:r>
            <a:r>
              <a:rPr lang="en-US" baseline="0" dirty="0" smtClean="0"/>
              <a:t> flux is often correlated with amount of soluble C – especially in initial stages of decomposition.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(1)</a:t>
            </a:r>
            <a:r>
              <a:rPr lang="en-US" baseline="0" dirty="0" smtClean="0"/>
              <a:t> </a:t>
            </a:r>
            <a:r>
              <a:rPr lang="en-US" dirty="0" smtClean="0"/>
              <a:t>Dissolved</a:t>
            </a:r>
            <a:r>
              <a:rPr lang="en-US" baseline="0" dirty="0" smtClean="0"/>
              <a:t> OM, or forms of water-soluble C, are considered the most bioavailable fraction of SOM. </a:t>
            </a:r>
            <a:endParaRPr lang="en-US" dirty="0" smtClean="0"/>
          </a:p>
          <a:p>
            <a:r>
              <a:rPr lang="en-US" baseline="0" dirty="0" smtClean="0"/>
              <a:t>	(2) Because of its affiliation to water, it is often considered to be the most bioavailable substrate in soils. </a:t>
            </a:r>
          </a:p>
          <a:p>
            <a:r>
              <a:rPr lang="en-US" baseline="0" dirty="0" smtClean="0"/>
              <a:t>Furthermore, water-soluble C is important because it is how C is transported throughout the soil profile and across the landscape (links the terrestrial C cycle to the aquatic one).  </a:t>
            </a:r>
          </a:p>
          <a:p>
            <a:r>
              <a:rPr lang="en-US" baseline="0" dirty="0" smtClean="0"/>
              <a:t>So, overall water-soluble OM is a key component in the global C cycle. </a:t>
            </a:r>
          </a:p>
          <a:p>
            <a:endParaRPr lang="en-US" baseline="0" dirty="0" smtClean="0"/>
          </a:p>
          <a:p>
            <a:endParaRPr lang="en-US" baseline="0" dirty="0" smtClean="0"/>
          </a:p>
          <a:p>
            <a:r>
              <a:rPr lang="en-US" baseline="0" dirty="0" smtClean="0"/>
              <a:t> </a:t>
            </a:r>
            <a:endParaRPr lang="en-US" dirty="0" smtClean="0"/>
          </a:p>
          <a:p>
            <a:r>
              <a:rPr lang="en-US" dirty="0" smtClean="0"/>
              <a:t>Decomposability</a:t>
            </a:r>
            <a:r>
              <a:rPr lang="en-US" baseline="0" dirty="0" smtClean="0"/>
              <a:t> – dependent on chemistry and availability of C. Water-</a:t>
            </a:r>
            <a:r>
              <a:rPr lang="en-US" baseline="0" dirty="0" err="1" smtClean="0"/>
              <a:t>solu</a:t>
            </a:r>
            <a:endParaRPr lang="en-US" dirty="0" smtClean="0"/>
          </a:p>
          <a:p>
            <a:endParaRPr lang="en-US" dirty="0" smtClean="0"/>
          </a:p>
          <a:p>
            <a:r>
              <a:rPr lang="en-US" dirty="0" smtClean="0"/>
              <a:t>1) Properties</a:t>
            </a:r>
            <a:r>
              <a:rPr lang="en-US" baseline="0" dirty="0" smtClean="0"/>
              <a:t> of soluble C determine the biodegradation potential (</a:t>
            </a:r>
            <a:r>
              <a:rPr lang="en-US" baseline="0" dirty="0" err="1" smtClean="0"/>
              <a:t>propoteries</a:t>
            </a:r>
            <a:r>
              <a:rPr lang="en-US" baseline="0" dirty="0" smtClean="0"/>
              <a:t> </a:t>
            </a:r>
            <a:r>
              <a:rPr lang="en-US" baseline="0" dirty="0" err="1" smtClean="0"/>
              <a:t>suchs</a:t>
            </a:r>
            <a:r>
              <a:rPr lang="en-US" baseline="0" dirty="0" smtClean="0"/>
              <a:t> as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2</a:t>
            </a:fld>
            <a:endParaRPr lang="en-US"/>
          </a:p>
        </p:txBody>
      </p:sp>
    </p:spTree>
    <p:extLst>
      <p:ext uri="{BB962C8B-B14F-4D97-AF65-F5344CB8AC3E}">
        <p14:creationId xmlns:p14="http://schemas.microsoft.com/office/powerpoint/2010/main" val="25846484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Unassigned</a:t>
            </a:r>
            <a:r>
              <a:rPr lang="en-US" baseline="0" dirty="0" smtClean="0"/>
              <a:t> peaks – highly correlated with ordination of identified microbial transformations. In nearly all of the identified transformations that had a significant treatment effect, </a:t>
            </a:r>
            <a:r>
              <a:rPr lang="en-US" baseline="0" dirty="0" err="1" smtClean="0"/>
              <a:t>trichoderma</a:t>
            </a:r>
            <a:r>
              <a:rPr lang="en-US" baseline="0" dirty="0" smtClean="0"/>
              <a:t>-inoculated </a:t>
            </a:r>
            <a:r>
              <a:rPr lang="en-US" baseline="0" dirty="0" err="1" smtClean="0"/>
              <a:t>samplepore</a:t>
            </a:r>
            <a:r>
              <a:rPr lang="en-US" baseline="0" dirty="0" smtClean="0"/>
              <a:t> water showed greater rates ‘activity’ of contained relatively more microbial transformation   </a:t>
            </a:r>
          </a:p>
          <a:p>
            <a:endParaRPr lang="en-US" baseline="0" dirty="0" smtClean="0"/>
          </a:p>
          <a:p>
            <a:r>
              <a:rPr lang="en-US" sz="1200" b="1" dirty="0" smtClean="0">
                <a:solidFill>
                  <a:srgbClr val="CE5F20"/>
                </a:solidFill>
                <a:latin typeface="Arial" panose="020B0604020202020204" pitchFamily="34" charset="0"/>
                <a:cs typeface="Arial" panose="020B0604020202020204" pitchFamily="34" charset="0"/>
              </a:rPr>
              <a:t>Different Inoculants have different effects on changes in C profile</a:t>
            </a:r>
          </a:p>
          <a:p>
            <a:endParaRPr lang="en-US" sz="1200" b="1" dirty="0" smtClean="0">
              <a:solidFill>
                <a:srgbClr val="CE5F20"/>
              </a:solidFill>
              <a:latin typeface="Arial" panose="020B0604020202020204" pitchFamily="34" charset="0"/>
              <a:cs typeface="Arial" panose="020B0604020202020204" pitchFamily="34" charset="0"/>
            </a:endParaRPr>
          </a:p>
          <a:p>
            <a:r>
              <a:rPr lang="en-US" sz="1200" b="1" dirty="0" smtClean="0">
                <a:solidFill>
                  <a:srgbClr val="CE5F20"/>
                </a:solidFill>
                <a:latin typeface="Arial" panose="020B0604020202020204" pitchFamily="34" charset="0"/>
                <a:cs typeface="Arial" panose="020B0604020202020204" pitchFamily="34" charset="0"/>
              </a:rPr>
              <a:t>More pre/post effects emerge when analyzing inoculants separately </a:t>
            </a:r>
          </a:p>
          <a:p>
            <a:endParaRPr lang="en-US" sz="1200" b="1" dirty="0" smtClean="0">
              <a:solidFill>
                <a:srgbClr val="CE5F20"/>
              </a:solidFill>
              <a:latin typeface="Arial" panose="020B0604020202020204" pitchFamily="34" charset="0"/>
              <a:cs typeface="Arial" panose="020B0604020202020204" pitchFamily="34" charset="0"/>
            </a:endParaRPr>
          </a:p>
          <a:p>
            <a:endParaRPr lang="en-US" sz="1200" b="1" dirty="0" smtClean="0">
              <a:solidFill>
                <a:srgbClr val="CE5F20"/>
              </a:solidFill>
              <a:latin typeface="Arial" panose="020B0604020202020204" pitchFamily="34" charset="0"/>
              <a:cs typeface="Arial" panose="020B0604020202020204" pitchFamily="34" charset="0"/>
            </a:endParaRPr>
          </a:p>
          <a:p>
            <a:r>
              <a:rPr lang="en-US" sz="1200" b="1" dirty="0" smtClean="0">
                <a:solidFill>
                  <a:srgbClr val="CE5F20"/>
                </a:solidFill>
                <a:latin typeface="Arial" panose="020B0604020202020204" pitchFamily="34" charset="0"/>
                <a:cs typeface="Arial" panose="020B0604020202020204" pitchFamily="34" charset="0"/>
              </a:rPr>
              <a:t>Still no effect of pore size</a:t>
            </a:r>
          </a:p>
          <a:p>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20</a:t>
            </a:fld>
            <a:endParaRPr lang="en-US"/>
          </a:p>
        </p:txBody>
      </p:sp>
    </p:spTree>
    <p:extLst>
      <p:ext uri="{BB962C8B-B14F-4D97-AF65-F5344CB8AC3E}">
        <p14:creationId xmlns:p14="http://schemas.microsoft.com/office/powerpoint/2010/main" val="12842622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This suggests that if mobilized, OM originally located in physically protected pore domains may have a greater contribution to greenhouse gas production that previously perceived.  </a:t>
            </a:r>
          </a:p>
          <a:p>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22</a:t>
            </a:fld>
            <a:endParaRPr lang="en-US"/>
          </a:p>
        </p:txBody>
      </p:sp>
    </p:spTree>
    <p:extLst>
      <p:ext uri="{BB962C8B-B14F-4D97-AF65-F5344CB8AC3E}">
        <p14:creationId xmlns:p14="http://schemas.microsoft.com/office/powerpoint/2010/main" val="30930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“Evaluating the changes in composition of OM during degradation offer deeper insights into</a:t>
            </a:r>
            <a:r>
              <a:rPr lang="en-US" baseline="0" dirty="0" smtClean="0"/>
              <a:t> mechanisms and controlling factors of decomposition” such as preferential degradation and OM stabilization (</a:t>
            </a:r>
            <a:r>
              <a:rPr lang="en-US" baseline="0" dirty="0" err="1" smtClean="0"/>
              <a:t>Kalbitz</a:t>
            </a:r>
            <a:r>
              <a:rPr lang="en-US" baseline="0" dirty="0" smtClean="0"/>
              <a:t> et al. 2003), </a:t>
            </a:r>
          </a:p>
          <a:p>
            <a:endParaRPr lang="en-US" baseline="0" dirty="0" smtClean="0"/>
          </a:p>
          <a:p>
            <a:endParaRPr lang="en-US" baseline="0" dirty="0" smtClean="0"/>
          </a:p>
          <a:p>
            <a:r>
              <a:rPr lang="en-US" baseline="0" dirty="0" err="1" smtClean="0"/>
              <a:t>Hypoth</a:t>
            </a:r>
            <a:r>
              <a:rPr lang="en-US" baseline="0" dirty="0" smtClean="0"/>
              <a:t>- carbohydrates decrease to preferential degradation or increase as a result of microbial synthesis. </a:t>
            </a:r>
          </a:p>
          <a:p>
            <a:endParaRPr lang="en-US" baseline="0" dirty="0" smtClean="0"/>
          </a:p>
          <a:p>
            <a:endParaRPr lang="en-US" baseline="0" dirty="0" smtClean="0"/>
          </a:p>
          <a:p>
            <a:r>
              <a:rPr lang="en-US" baseline="0" dirty="0" smtClean="0"/>
              <a:t>Volk (1997) and Amon et al. (2001) </a:t>
            </a:r>
            <a:r>
              <a:rPr lang="en-US" baseline="0" dirty="0" err="1" smtClean="0"/>
              <a:t>diss</a:t>
            </a:r>
            <a:r>
              <a:rPr lang="en-US" baseline="0" dirty="0" smtClean="0"/>
              <a:t> </a:t>
            </a:r>
            <a:r>
              <a:rPr lang="en-US" baseline="0" dirty="0" err="1" smtClean="0"/>
              <a:t>carbnos</a:t>
            </a:r>
            <a:r>
              <a:rPr lang="en-US" baseline="0" dirty="0" smtClean="0"/>
              <a:t> and amino acids are preferentially utilized by microbes.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23</a:t>
            </a:fld>
            <a:endParaRPr lang="en-US"/>
          </a:p>
        </p:txBody>
      </p:sp>
    </p:spTree>
    <p:extLst>
      <p:ext uri="{BB962C8B-B14F-4D97-AF65-F5344CB8AC3E}">
        <p14:creationId xmlns:p14="http://schemas.microsoft.com/office/powerpoint/2010/main" val="30950540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t>ACKNOWLEDGEMENTS </a:t>
            </a:r>
            <a:r>
              <a:rPr lang="en-US" sz="1200" dirty="0" smtClean="0"/>
              <a:t>This research was supported by the DOE Office of Biological and Environmental Research (BER), as part of </a:t>
            </a:r>
            <a:r>
              <a:rPr lang="en-US" sz="1200" dirty="0" err="1" smtClean="0"/>
              <a:t>BER’s</a:t>
            </a:r>
            <a:r>
              <a:rPr lang="en-US" sz="1200" dirty="0" smtClean="0"/>
              <a:t> Terrestrial Ecosystem Science Program. It is partially performed in the Environmental Molecular Science Laboratory, a national scientific user facility sponsored by the </a:t>
            </a:r>
            <a:r>
              <a:rPr lang="en-US" sz="1200" dirty="0" err="1" smtClean="0"/>
              <a:t>DOE's</a:t>
            </a:r>
            <a:r>
              <a:rPr lang="en-US" sz="1200" dirty="0" smtClean="0"/>
              <a:t> Office of Biological and Environmental Research and located at PNNL. We also wish to thank </a:t>
            </a:r>
            <a:r>
              <a:rPr lang="en-US" sz="1200" b="1" dirty="0" smtClean="0"/>
              <a:t>Scott Graham </a:t>
            </a:r>
            <a:r>
              <a:rPr lang="en-US" sz="1200" dirty="0" smtClean="0"/>
              <a:t>(University of Central Florida, UCF) and </a:t>
            </a:r>
            <a:r>
              <a:rPr lang="en-US" sz="1200" b="1" dirty="0" smtClean="0"/>
              <a:t>Ross Hinkle </a:t>
            </a:r>
            <a:r>
              <a:rPr lang="en-US" sz="1200" dirty="0" smtClean="0"/>
              <a:t>(UCF) for their assistance at DWP, as well as </a:t>
            </a:r>
            <a:r>
              <a:rPr lang="en-US" sz="1200" b="1" dirty="0" smtClean="0"/>
              <a:t>Nancy Hess </a:t>
            </a:r>
            <a:r>
              <a:rPr lang="en-US" sz="1200" dirty="0" smtClean="0"/>
              <a:t>and </a:t>
            </a:r>
            <a:r>
              <a:rPr lang="en-US" sz="1200" b="1" dirty="0" err="1" smtClean="0"/>
              <a:t>Malak</a:t>
            </a:r>
            <a:r>
              <a:rPr lang="en-US" sz="1200" b="1" dirty="0" smtClean="0"/>
              <a:t> </a:t>
            </a:r>
            <a:r>
              <a:rPr lang="en-US" sz="1200" b="1" dirty="0" err="1" smtClean="0"/>
              <a:t>Tfaily</a:t>
            </a:r>
            <a:r>
              <a:rPr lang="en-US" sz="1200" b="1" dirty="0" smtClean="0"/>
              <a:t> </a:t>
            </a:r>
            <a:r>
              <a:rPr lang="en-US" sz="1200" dirty="0" smtClean="0"/>
              <a:t>(EMSL) for their assistance at EMSL and with FT-ICR. </a:t>
            </a:r>
            <a:endParaRPr lang="en-US" sz="1200" b="1" dirty="0" smtClean="0"/>
          </a:p>
          <a:p>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24</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F12577E-6B67-4897-96D2-4B8D76BAE640}" type="slidenum">
              <a:rPr lang="en-US" smtClean="0">
                <a:solidFill>
                  <a:prstClr val="black"/>
                </a:solidFill>
              </a:rPr>
              <a:pPr/>
              <a:t>25</a:t>
            </a:fld>
            <a:endParaRPr lang="en-US">
              <a:solidFill>
                <a:prstClr val="black"/>
              </a:solidFill>
            </a:endParaRPr>
          </a:p>
        </p:txBody>
      </p:sp>
    </p:spTree>
    <p:extLst>
      <p:ext uri="{BB962C8B-B14F-4D97-AF65-F5344CB8AC3E}">
        <p14:creationId xmlns:p14="http://schemas.microsoft.com/office/powerpoint/2010/main" val="2765656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And yet despite it’s importance in the global C cycle, how</a:t>
            </a:r>
            <a:r>
              <a:rPr lang="en-US" baseline="0" dirty="0" smtClean="0"/>
              <a:t> DOM is mineralized at the fine scale or on a mechanistic level remains uncertain. And as I mentioned, while soluble OM is considered the most available and labile substrate in soils, soluble OM is actually composed of a variety of compounds that range in </a:t>
            </a:r>
            <a:r>
              <a:rPr lang="en-US" baseline="0" dirty="0" err="1" smtClean="0"/>
              <a:t>labilty</a:t>
            </a:r>
            <a:r>
              <a:rPr lang="en-US" baseline="0" dirty="0" smtClean="0"/>
              <a:t> and availability.</a:t>
            </a:r>
          </a:p>
          <a:p>
            <a:r>
              <a:rPr lang="en-US" baseline="0" dirty="0" smtClean="0"/>
              <a:t>We know that the properties of soluble OM play an important role in its turnover – more specifically there are two main factors that research has identified as important in controlling soluble OM mineralization : </a:t>
            </a:r>
          </a:p>
          <a:p>
            <a:pPr marL="228600" indent="-228600">
              <a:buAutoNum type="arabicParenR"/>
            </a:pPr>
            <a:r>
              <a:rPr lang="en-US" baseline="0" dirty="0" smtClean="0"/>
              <a:t>The composition, 2) if the substrate freely available </a:t>
            </a:r>
            <a:r>
              <a:rPr lang="en-US" baseline="0" dirty="0" smtClean="0">
                <a:sym typeface="Wingdings" panose="05000000000000000000" pitchFamily="2" charset="2"/>
              </a:rPr>
              <a:t>: making up the concepts of </a:t>
            </a:r>
            <a:r>
              <a:rPr lang="en-US" baseline="0" dirty="0" err="1" smtClean="0">
                <a:sym typeface="Wingdings" panose="05000000000000000000" pitchFamily="2" charset="2"/>
              </a:rPr>
              <a:t>biodegrad</a:t>
            </a:r>
            <a:r>
              <a:rPr lang="en-US" baseline="0" dirty="0" smtClean="0">
                <a:sym typeface="Wingdings" panose="05000000000000000000" pitchFamily="2" charset="2"/>
              </a:rPr>
              <a:t> and </a:t>
            </a:r>
            <a:r>
              <a:rPr lang="en-US" baseline="0" dirty="0" err="1" smtClean="0">
                <a:sym typeface="Wingdings" panose="05000000000000000000" pitchFamily="2" charset="2"/>
              </a:rPr>
              <a:t>bioavail</a:t>
            </a:r>
            <a:r>
              <a:rPr lang="en-US" baseline="0" dirty="0" smtClean="0">
                <a:sym typeface="Wingdings" panose="05000000000000000000" pitchFamily="2" charset="2"/>
              </a:rPr>
              <a:t>. What makes it difficult to determine these factors is the spatially and chemical complexity and heterogeneity of the soil environment. Not the mention the way we analyze soils in the laboratory. However, looking at these concepts or the properties of DOM in the construct of the soil pore network is one way to get to the fine-scale and mechanistic controls over OM cycling in soils. As soluble C is transported through the soil pore network, we decided to investigate the composition and </a:t>
            </a:r>
            <a:r>
              <a:rPr lang="en-US" baseline="0" dirty="0" err="1" smtClean="0">
                <a:sym typeface="Wingdings" panose="05000000000000000000" pitchFamily="2" charset="2"/>
              </a:rPr>
              <a:t>degradative</a:t>
            </a:r>
            <a:r>
              <a:rPr lang="en-US" baseline="0" dirty="0" smtClean="0">
                <a:sym typeface="Wingdings" panose="05000000000000000000" pitchFamily="2" charset="2"/>
              </a:rPr>
              <a:t> potential of soluble C at the pore-scale. </a:t>
            </a:r>
            <a:endParaRPr lang="en-US" baseline="0" dirty="0" smtClean="0"/>
          </a:p>
          <a:p>
            <a:pPr marL="0" indent="0">
              <a:buNone/>
            </a:pPr>
            <a:r>
              <a:rPr lang="en-US" baseline="0" dirty="0" smtClean="0"/>
              <a:t>  </a:t>
            </a:r>
            <a:r>
              <a:rPr lang="en-US" dirty="0" smtClean="0"/>
              <a:t> </a:t>
            </a:r>
          </a:p>
          <a:p>
            <a:endParaRPr lang="en-US" dirty="0" smtClean="0"/>
          </a:p>
          <a:p>
            <a:r>
              <a:rPr lang="en-US" baseline="0" dirty="0" smtClean="0"/>
              <a:t>Competing theories – historical hypothesis of C stabilization focusing on the concept of molecular complexity, and a more recent competing theory that soil architecture, pore structure, pore connectivity (physical protection rather than chemical protection)  has a greater influence over C turnover.  </a:t>
            </a:r>
          </a:p>
          <a:p>
            <a:endParaRPr lang="en-US" baseline="0" dirty="0" smtClean="0"/>
          </a:p>
          <a:p>
            <a:pPr marL="0" indent="0">
              <a:buNone/>
            </a:pPr>
            <a:endParaRPr lang="en-US" baseline="0" dirty="0" smtClean="0"/>
          </a:p>
          <a:p>
            <a:pPr marL="228600" indent="-228600">
              <a:buAutoNum type="arabicParenR"/>
            </a:pPr>
            <a:endParaRPr lang="en-US" baseline="0" dirty="0" smtClean="0">
              <a:solidFill>
                <a:schemeClr val="accent1"/>
              </a:solidFill>
            </a:endParaRPr>
          </a:p>
          <a:p>
            <a:r>
              <a:rPr lang="en-US" b="1" i="0" strike="noStrike" baseline="0" dirty="0" smtClean="0">
                <a:solidFill>
                  <a:schemeClr val="tx2"/>
                </a:solidFill>
              </a:rPr>
              <a:t>Competing theories – historical </a:t>
            </a:r>
            <a:r>
              <a:rPr lang="en-US" baseline="0" dirty="0" smtClean="0"/>
              <a:t>hypothesis of C stabilization focusing on the concept of molecular complexity, and a more recent competing theory that soil </a:t>
            </a:r>
            <a:r>
              <a:rPr lang="en-US" baseline="0" dirty="0" err="1" smtClean="0"/>
              <a:t>architexture</a:t>
            </a:r>
            <a:r>
              <a:rPr lang="en-US" baseline="0" dirty="0" smtClean="0"/>
              <a:t>, pore structure, pore connectivity (physical protection rather than chemical protection)  has a greater influence over C turnover.  </a:t>
            </a:r>
          </a:p>
          <a:p>
            <a:endParaRPr lang="en-US" baseline="0" dirty="0" smtClean="0"/>
          </a:p>
          <a:p>
            <a:r>
              <a:rPr lang="en-US" baseline="0" dirty="0" smtClean="0"/>
              <a:t> </a:t>
            </a:r>
            <a:endParaRPr lang="en-US" dirty="0" smtClean="0"/>
          </a:p>
          <a:p>
            <a:pPr marL="0" indent="0">
              <a:buNone/>
            </a:pPr>
            <a:endParaRPr lang="en-US" baseline="0" dirty="0" smtClean="0"/>
          </a:p>
          <a:p>
            <a:pPr marL="228600" indent="-228600">
              <a:buAutoNum type="arabicParenR"/>
            </a:pPr>
            <a:endParaRPr lang="en-US" baseline="0" dirty="0" smtClean="0"/>
          </a:p>
          <a:p>
            <a:pPr marL="228600" indent="-228600">
              <a:buAutoNum type="arabicParenR"/>
            </a:pPr>
            <a:endParaRPr lang="en-US" baseline="0" dirty="0" smtClean="0"/>
          </a:p>
          <a:p>
            <a:pPr marL="228600" indent="-228600">
              <a:buAutoNum type="arabicParenR"/>
            </a:pP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3</a:t>
            </a:fld>
            <a:endParaRPr lang="en-US"/>
          </a:p>
        </p:txBody>
      </p:sp>
    </p:spTree>
    <p:extLst>
      <p:ext uri="{BB962C8B-B14F-4D97-AF65-F5344CB8AC3E}">
        <p14:creationId xmlns:p14="http://schemas.microsoft.com/office/powerpoint/2010/main" val="2584648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-argue that</a:t>
            </a:r>
            <a:r>
              <a:rPr lang="en-US" baseline="0" dirty="0" smtClean="0"/>
              <a:t> in order to tackle this task is to take it down to the pore-scale – view (it) C through the lens at which these interactions take place – see what the microbe sees.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“Evaluating the changes in composition of OM during degradation offer deeper insights into</a:t>
            </a:r>
            <a:r>
              <a:rPr lang="en-US" baseline="0" dirty="0" smtClean="0"/>
              <a:t> mechanisms and controlling factors of decomposition” such as preferential degradation and OM stabilization (</a:t>
            </a:r>
            <a:r>
              <a:rPr lang="en-US" baseline="0" dirty="0" err="1" smtClean="0"/>
              <a:t>Kalbitz</a:t>
            </a:r>
            <a:r>
              <a:rPr lang="en-US" baseline="0" dirty="0" smtClean="0"/>
              <a:t> et al. 2003), </a:t>
            </a:r>
          </a:p>
          <a:p>
            <a:endParaRPr lang="en-US" baseline="0" dirty="0" smtClean="0"/>
          </a:p>
          <a:p>
            <a:endParaRPr lang="en-US" baseline="0" dirty="0" smtClean="0"/>
          </a:p>
          <a:p>
            <a:r>
              <a:rPr lang="en-US" baseline="0" dirty="0" err="1" smtClean="0"/>
              <a:t>Hypoth</a:t>
            </a:r>
            <a:r>
              <a:rPr lang="en-US" baseline="0" dirty="0" smtClean="0"/>
              <a:t>- carbohydrates decrease to preferential degradation or increase as a result of microbial synthesis. </a:t>
            </a:r>
          </a:p>
          <a:p>
            <a:endParaRPr lang="en-US" baseline="0" dirty="0" smtClean="0"/>
          </a:p>
          <a:p>
            <a:endParaRPr lang="en-US" baseline="0" dirty="0" smtClean="0"/>
          </a:p>
          <a:p>
            <a:r>
              <a:rPr lang="en-US" baseline="0" dirty="0" smtClean="0"/>
              <a:t>Volk (1997) and Amon et al. (2001) </a:t>
            </a:r>
            <a:r>
              <a:rPr lang="en-US" baseline="0" dirty="0" err="1" smtClean="0"/>
              <a:t>diss</a:t>
            </a:r>
            <a:r>
              <a:rPr lang="en-US" baseline="0" dirty="0" smtClean="0"/>
              <a:t> </a:t>
            </a:r>
            <a:r>
              <a:rPr lang="en-US" baseline="0" dirty="0" err="1" smtClean="0"/>
              <a:t>carbnos</a:t>
            </a:r>
            <a:r>
              <a:rPr lang="en-US" baseline="0" dirty="0" smtClean="0"/>
              <a:t> and amino acids are preferentially utilized by microbes.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5</a:t>
            </a:fld>
            <a:endParaRPr lang="en-US"/>
          </a:p>
        </p:txBody>
      </p:sp>
    </p:spTree>
    <p:extLst>
      <p:ext uri="{BB962C8B-B14F-4D97-AF65-F5344CB8AC3E}">
        <p14:creationId xmlns:p14="http://schemas.microsoft.com/office/powerpoint/2010/main" val="3095054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indent="-457200" algn="just" defTabSz="457200" rtl="0" eaLnBrk="1" fontAlgn="auto" latinLnBrk="0" hangingPunct="1">
              <a:lnSpc>
                <a:spcPct val="100000"/>
              </a:lnSpc>
              <a:spcBef>
                <a:spcPts val="0"/>
              </a:spcBef>
              <a:spcAft>
                <a:spcPts val="0"/>
              </a:spcAft>
              <a:buClr>
                <a:schemeClr val="accent6">
                  <a:lumMod val="75000"/>
                </a:schemeClr>
              </a:buClr>
              <a:buSzTx/>
              <a:buFont typeface="Wingdings" panose="05000000000000000000" pitchFamily="2" charset="2"/>
              <a:buNone/>
              <a:tabLst/>
              <a:defRPr/>
            </a:pPr>
            <a:r>
              <a:rPr lang="en-US" sz="1200" dirty="0" smtClean="0"/>
              <a:t>How did we do this? First,</a:t>
            </a:r>
            <a:r>
              <a:rPr lang="en-US" sz="1200" baseline="0" dirty="0" smtClean="0"/>
              <a:t> I want to mention where these soils come from: The Disney Wilderness Reserve in Florida. To the untrained eye it may look like beach sand, but it is a true soil (list taxonomy). But yes, these soils are dominated by sandy textures. Why DWP soils? This is part of a much larger research project investigating pore-scale soil C dynamics, under shifting hydrologic regimes at the landscape scale. And the water </a:t>
            </a:r>
            <a:r>
              <a:rPr lang="en-US" sz="1200" dirty="0" smtClean="0"/>
              <a:t>Water dynamics in this system, particularly water table rise and fall, appear to be a strong control on the emissions of C-gases and the persistence of soil organic matter in these soils. </a:t>
            </a:r>
          </a:p>
          <a:p>
            <a:pPr marL="457200" marR="0" indent="-457200" algn="just" defTabSz="457200" rtl="0" eaLnBrk="1" fontAlgn="auto" latinLnBrk="0" hangingPunct="1">
              <a:lnSpc>
                <a:spcPct val="100000"/>
              </a:lnSpc>
              <a:spcBef>
                <a:spcPts val="0"/>
              </a:spcBef>
              <a:spcAft>
                <a:spcPts val="0"/>
              </a:spcAft>
              <a:buClr>
                <a:schemeClr val="accent6">
                  <a:lumMod val="75000"/>
                </a:schemeClr>
              </a:buClr>
              <a:buSzTx/>
              <a:buFont typeface="Wingdings" panose="05000000000000000000" pitchFamily="2" charset="2"/>
              <a:buNone/>
              <a:tabLst/>
              <a:defRPr/>
            </a:pPr>
            <a:r>
              <a:rPr lang="en-US" sz="1200" dirty="0" smtClean="0"/>
              <a:t>More</a:t>
            </a:r>
            <a:r>
              <a:rPr lang="en-US" sz="1200" baseline="0" dirty="0" smtClean="0"/>
              <a:t> importantly, I want to stress that all the data you will see in this presentation is extracted from intact cores. This is very important. When we study the solid phase OM in aggregates, it is relatively we easy to retain aggregate structure from the field to the lab – THIS IS NOT SO when it comes to the void space – to the pores! </a:t>
            </a:r>
            <a:endParaRPr lang="en-US" sz="1200" dirty="0" smtClean="0"/>
          </a:p>
          <a:p>
            <a:pPr marL="457200" indent="-457200" algn="just">
              <a:buClr>
                <a:schemeClr val="accent6">
                  <a:lumMod val="75000"/>
                </a:schemeClr>
              </a:buClr>
              <a:buFont typeface="Wingdings" panose="05000000000000000000" pitchFamily="2" charset="2"/>
              <a:buNone/>
            </a:pPr>
            <a:endParaRPr lang="en-US" sz="1200" dirty="0" smtClean="0"/>
          </a:p>
        </p:txBody>
      </p:sp>
      <p:sp>
        <p:nvSpPr>
          <p:cNvPr id="4" name="Slide Number Placeholder 3"/>
          <p:cNvSpPr>
            <a:spLocks noGrp="1"/>
          </p:cNvSpPr>
          <p:nvPr>
            <p:ph type="sldNum" sz="quarter" idx="10"/>
          </p:nvPr>
        </p:nvSpPr>
        <p:spPr/>
        <p:txBody>
          <a:bodyPr/>
          <a:lstStyle/>
          <a:p>
            <a:fld id="{74F5324A-0D9B-9A43-AE72-6DBF24439625}" type="slidenum">
              <a:rPr lang="en-US" smtClean="0"/>
              <a:pPr/>
              <a:t>6</a:t>
            </a:fld>
            <a:endParaRPr lang="en-US"/>
          </a:p>
        </p:txBody>
      </p:sp>
    </p:spTree>
    <p:extLst>
      <p:ext uri="{BB962C8B-B14F-4D97-AF65-F5344CB8AC3E}">
        <p14:creationId xmlns:p14="http://schemas.microsoft.com/office/powerpoint/2010/main" val="34101170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lgn="just">
              <a:buClr>
                <a:schemeClr val="accent6">
                  <a:lumMod val="75000"/>
                </a:schemeClr>
              </a:buClr>
              <a:buFont typeface="Wingdings" panose="05000000000000000000" pitchFamily="2" charset="2"/>
              <a:buNone/>
            </a:pPr>
            <a:r>
              <a:rPr lang="en-US" dirty="0" smtClean="0"/>
              <a:t>We </a:t>
            </a:r>
            <a:r>
              <a:rPr lang="en-US" baseline="0" dirty="0" smtClean="0"/>
              <a:t>separated these pore water fractions using different suction pressures that represented pores at different pore size domains. Today I will focus on three main fractions – a </a:t>
            </a:r>
            <a:r>
              <a:rPr lang="en-US" baseline="0" dirty="0" err="1" smtClean="0"/>
              <a:t>macropore</a:t>
            </a:r>
            <a:r>
              <a:rPr lang="en-US" baseline="0" dirty="0" smtClean="0"/>
              <a:t> fraction which we are defining as coming from pores approximately 150 microns in diameter. I realize that most of us are familiar with defined aggregate size classes (macro versus microaggregate), and truthfully pore size classes are not as well defined. But for this presentation we are defining coarse pores (approx 150 microns in diameter) as macropores and fine pores approx 10 microns are micropores, and a very very fine pore size class approx 3 microns in diameter as very fine micropores.  </a:t>
            </a: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7</a:t>
            </a:fld>
            <a:endParaRPr lang="en-US"/>
          </a:p>
        </p:txBody>
      </p:sp>
    </p:spTree>
    <p:extLst>
      <p:ext uri="{BB962C8B-B14F-4D97-AF65-F5344CB8AC3E}">
        <p14:creationId xmlns:p14="http://schemas.microsoft.com/office/powerpoint/2010/main" val="3410117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indent="-457200" algn="just" defTabSz="457200" rtl="0" eaLnBrk="1" fontAlgn="auto" latinLnBrk="0" hangingPunct="1">
              <a:lnSpc>
                <a:spcPct val="100000"/>
              </a:lnSpc>
              <a:spcBef>
                <a:spcPts val="0"/>
              </a:spcBef>
              <a:spcAft>
                <a:spcPts val="0"/>
              </a:spcAft>
              <a:buClr>
                <a:schemeClr val="accent6">
                  <a:lumMod val="75000"/>
                </a:schemeClr>
              </a:buClr>
              <a:buSzTx/>
              <a:buFont typeface="Wingdings" panose="05000000000000000000" pitchFamily="2" charset="2"/>
              <a:buChar char="§"/>
              <a:tabLst/>
              <a:defRPr/>
            </a:pPr>
            <a:r>
              <a:rPr lang="en-US" sz="1200" dirty="0" err="1" smtClean="0"/>
              <a:t>Electrospray</a:t>
            </a:r>
            <a:r>
              <a:rPr lang="en-US" sz="1200" dirty="0" smtClean="0"/>
              <a:t> ionization (ESI) coupled with Fourier transform ion cyclotron resonance mass spectrometry (FT-ICR MS) offers unparalleled mass resolving power (&gt;1M) and mass measurement accuracy (&lt;1 ppm). </a:t>
            </a:r>
            <a:r>
              <a:rPr lang="en-US" dirty="0" smtClean="0"/>
              <a:t>Identify ionic mass-to-charge ratios from the cyclotron frequency of the ions. It has a very narrow peak width allows you to detect different ions with very similar mass-to-charge (</a:t>
            </a:r>
            <a:r>
              <a:rPr lang="en-US" dirty="0" err="1" smtClean="0"/>
              <a:t>m/z</a:t>
            </a:r>
            <a:r>
              <a:rPr lang="en-US" dirty="0" smtClean="0"/>
              <a:t>) ratios. </a:t>
            </a:r>
            <a:r>
              <a:rPr lang="en-US" sz="1200" dirty="0" smtClean="0"/>
              <a:t>It has become a prevailing method to assign molecular formulae to thousands of molecules in natural organic matter. In this study, </a:t>
            </a:r>
            <a:r>
              <a:rPr lang="en-US" sz="1200" b="1" dirty="0" smtClean="0"/>
              <a:t>FT-ICR </a:t>
            </a:r>
            <a:r>
              <a:rPr lang="en-US" sz="1200" dirty="0" smtClean="0"/>
              <a:t>was used to characterize C chemistry from the pore water following extraction.</a:t>
            </a:r>
            <a:r>
              <a:rPr lang="en-US" sz="1200" baseline="0" dirty="0" smtClean="0"/>
              <a:t> </a:t>
            </a:r>
          </a:p>
          <a:p>
            <a:pPr marL="457200" marR="0" indent="-457200" algn="just" defTabSz="457200" rtl="0" eaLnBrk="1" fontAlgn="auto" latinLnBrk="0" hangingPunct="1">
              <a:lnSpc>
                <a:spcPct val="100000"/>
              </a:lnSpc>
              <a:spcBef>
                <a:spcPts val="0"/>
              </a:spcBef>
              <a:spcAft>
                <a:spcPts val="0"/>
              </a:spcAft>
              <a:buClr>
                <a:schemeClr val="accent6">
                  <a:lumMod val="75000"/>
                </a:schemeClr>
              </a:buClr>
              <a:buSzTx/>
              <a:buFont typeface="Wingdings" panose="05000000000000000000" pitchFamily="2" charset="2"/>
              <a:buNone/>
              <a:tabLst/>
              <a:defRPr/>
            </a:pPr>
            <a:endParaRPr lang="en-US" dirty="0"/>
          </a:p>
        </p:txBody>
      </p:sp>
      <p:sp>
        <p:nvSpPr>
          <p:cNvPr id="4" name="Slide Number Placeholder 3"/>
          <p:cNvSpPr>
            <a:spLocks noGrp="1"/>
          </p:cNvSpPr>
          <p:nvPr>
            <p:ph type="sldNum" sz="quarter" idx="10"/>
          </p:nvPr>
        </p:nvSpPr>
        <p:spPr/>
        <p:txBody>
          <a:bodyPr/>
          <a:lstStyle/>
          <a:p>
            <a:fld id="{74F5324A-0D9B-9A43-AE72-6DBF24439625}" type="slidenum">
              <a:rPr lang="en-US" smtClean="0"/>
              <a:pPr/>
              <a:t>8</a:t>
            </a:fld>
            <a:endParaRPr lang="en-US"/>
          </a:p>
        </p:txBody>
      </p:sp>
    </p:spTree>
    <p:extLst>
      <p:ext uri="{BB962C8B-B14F-4D97-AF65-F5344CB8AC3E}">
        <p14:creationId xmlns:p14="http://schemas.microsoft.com/office/powerpoint/2010/main" val="34101170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a:t>
            </a:r>
            <a:r>
              <a:rPr lang="en-US" baseline="0" dirty="0" smtClean="0"/>
              <a:t> H/C and O/C ratios, </a:t>
            </a:r>
            <a:endParaRPr lang="en-US" dirty="0" smtClean="0"/>
          </a:p>
          <a:p>
            <a:endParaRPr lang="en-US" dirty="0" smtClean="0"/>
          </a:p>
          <a:p>
            <a:r>
              <a:rPr lang="en-US" dirty="0" smtClean="0"/>
              <a:t>CHO aldehydes, carbohydrates, some</a:t>
            </a:r>
            <a:r>
              <a:rPr lang="en-US" baseline="0" dirty="0" smtClean="0"/>
              <a:t> lipids</a:t>
            </a:r>
            <a:r>
              <a:rPr lang="en-US" dirty="0" smtClean="0"/>
              <a:t>, </a:t>
            </a:r>
          </a:p>
          <a:p>
            <a:r>
              <a:rPr lang="en-US" dirty="0" smtClean="0"/>
              <a:t>CHON - proteins</a:t>
            </a:r>
          </a:p>
          <a:p>
            <a:endParaRPr lang="en-US" dirty="0"/>
          </a:p>
        </p:txBody>
      </p:sp>
      <p:sp>
        <p:nvSpPr>
          <p:cNvPr id="4" name="Slide Number Placeholder 3"/>
          <p:cNvSpPr>
            <a:spLocks noGrp="1"/>
          </p:cNvSpPr>
          <p:nvPr>
            <p:ph type="sldNum" sz="quarter" idx="10"/>
          </p:nvPr>
        </p:nvSpPr>
        <p:spPr/>
        <p:txBody>
          <a:bodyPr/>
          <a:lstStyle/>
          <a:p>
            <a:fld id="{4164A99A-A199-49DF-AF45-7963AD862E0D}" type="slidenum">
              <a:rPr lang="en-US" smtClean="0"/>
              <a:pPr/>
              <a:t>9</a:t>
            </a:fld>
            <a:endParaRPr lang="en-US"/>
          </a:p>
        </p:txBody>
      </p:sp>
    </p:spTree>
    <p:extLst>
      <p:ext uri="{BB962C8B-B14F-4D97-AF65-F5344CB8AC3E}">
        <p14:creationId xmlns:p14="http://schemas.microsoft.com/office/powerpoint/2010/main" val="25916056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2514600"/>
            <a:ext cx="9144000" cy="1828800"/>
          </a:xfrm>
          <a:noFill/>
          <a:ln w="25400">
            <a:noFill/>
          </a:ln>
          <a:effectLst/>
        </p:spPr>
        <p:txBody>
          <a:bodyPr lIns="274320" tIns="274320" rIns="274320" bIns="274320" anchor="ctr">
            <a:noAutofit/>
          </a:bodyPr>
          <a:lstStyle>
            <a:lvl1pPr algn="l">
              <a:defRPr sz="4400" b="1">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hasCustomPrompt="1"/>
          </p:nvPr>
        </p:nvSpPr>
        <p:spPr>
          <a:xfrm>
            <a:off x="274320" y="4800600"/>
            <a:ext cx="8595360" cy="457200"/>
          </a:xfrm>
        </p:spPr>
        <p:txBody>
          <a:bodyPr anchor="t">
            <a:normAutofit/>
          </a:bodyPr>
          <a:lstStyle>
            <a:lvl1pPr marL="0" indent="0" algn="l">
              <a:spcBef>
                <a:spcPts val="0"/>
              </a:spcBef>
              <a:buNone/>
              <a:defRPr cap="all" baseline="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add Presenter </a:t>
            </a:r>
            <a:r>
              <a:rPr lang="en-US" dirty="0" err="1" smtClean="0"/>
              <a:t>Name(S</a:t>
            </a:r>
            <a:r>
              <a:rPr lang="en-US" dirty="0" smtClean="0"/>
              <a:t>)</a:t>
            </a:r>
          </a:p>
        </p:txBody>
      </p:sp>
      <p:sp>
        <p:nvSpPr>
          <p:cNvPr id="4" name="Date Placeholder 3"/>
          <p:cNvSpPr>
            <a:spLocks noGrp="1"/>
          </p:cNvSpPr>
          <p:nvPr>
            <p:ph type="dt" sz="half" idx="10"/>
          </p:nvPr>
        </p:nvSpPr>
        <p:spPr>
          <a:xfrm>
            <a:off x="6858000" y="6356350"/>
            <a:ext cx="1600200" cy="365125"/>
          </a:xfrm>
        </p:spPr>
        <p:txBody>
          <a:bodyPr wrap="none"/>
          <a:lstStyle>
            <a:lvl1pPr algn="r">
              <a:defRPr sz="900">
                <a:solidFill>
                  <a:srgbClr val="FFFFFF"/>
                </a:solidFill>
              </a:defRPr>
            </a:lvl1pPr>
          </a:lstStyle>
          <a:p>
            <a:fld id="{2968F0E1-7F3B-9143-ABF4-576BF984EE9D}" type="datetime4">
              <a:rPr lang="en-US" smtClean="0"/>
              <a:pPr/>
              <a:t>November 2, 2015</a:t>
            </a:fld>
            <a:endParaRPr lang="en-US"/>
          </a:p>
        </p:txBody>
      </p:sp>
      <p:sp>
        <p:nvSpPr>
          <p:cNvPr id="5" name="Footer Placeholder 4"/>
          <p:cNvSpPr>
            <a:spLocks noGrp="1"/>
          </p:cNvSpPr>
          <p:nvPr>
            <p:ph type="ftr" sz="quarter" idx="11"/>
          </p:nvPr>
        </p:nvSpPr>
        <p:spPr>
          <a:xfrm>
            <a:off x="2743200" y="6356350"/>
            <a:ext cx="3657600" cy="365125"/>
          </a:xfrm>
        </p:spPr>
        <p:txBody>
          <a:bodyPr/>
          <a:lstStyle>
            <a:lvl1pPr>
              <a:defRPr sz="900">
                <a:solidFill>
                  <a:srgbClr val="FFFFFF"/>
                </a:solidFill>
              </a:defRPr>
            </a:lvl1pPr>
          </a:lstStyle>
          <a:p>
            <a:endParaRPr lang="en-US"/>
          </a:p>
        </p:txBody>
      </p:sp>
      <p:sp>
        <p:nvSpPr>
          <p:cNvPr id="6" name="Slide Number Placeholder 5"/>
          <p:cNvSpPr>
            <a:spLocks noGrp="1"/>
          </p:cNvSpPr>
          <p:nvPr>
            <p:ph type="sldNum" sz="quarter" idx="12"/>
          </p:nvPr>
        </p:nvSpPr>
        <p:spPr>
          <a:xfrm>
            <a:off x="8741664" y="6356350"/>
            <a:ext cx="301752" cy="365125"/>
          </a:xfrm>
          <a:prstGeom prst="rect">
            <a:avLst/>
          </a:prstGeom>
        </p:spPr>
        <p:txBody>
          <a:bodyPr/>
          <a:lstStyle>
            <a:lvl1pPr algn="l">
              <a:defRPr sz="900" b="1">
                <a:solidFill>
                  <a:srgbClr val="FFFFFF"/>
                </a:solidFill>
              </a:defRPr>
            </a:lvl1pPr>
          </a:lstStyle>
          <a:p>
            <a:fld id="{03722D57-58D6-9447-A6D5-A97F6C35A8FB}" type="slidenum">
              <a:rPr lang="en-US" smtClean="0"/>
              <a:pPr/>
              <a:t>‹#›</a:t>
            </a:fld>
            <a:endParaRPr lang="en-US" dirty="0"/>
          </a:p>
        </p:txBody>
      </p:sp>
      <p:sp>
        <p:nvSpPr>
          <p:cNvPr id="19" name="Text Placeholder 6"/>
          <p:cNvSpPr>
            <a:spLocks noGrp="1"/>
          </p:cNvSpPr>
          <p:nvPr>
            <p:ph type="body" sz="quarter" idx="14" hasCustomPrompt="1"/>
          </p:nvPr>
        </p:nvSpPr>
        <p:spPr>
          <a:xfrm>
            <a:off x="274320" y="5257800"/>
            <a:ext cx="8595360" cy="274320"/>
          </a:xfrm>
        </p:spPr>
        <p:txBody>
          <a:bodyPr>
            <a:normAutofit/>
          </a:bodyPr>
          <a:lstStyle>
            <a:lvl1pPr marL="0" indent="0">
              <a:spcBef>
                <a:spcPts val="0"/>
              </a:spcBef>
              <a:buNone/>
              <a:defRPr sz="1400" baseline="0">
                <a:solidFill>
                  <a:srgbClr val="FFFFFF"/>
                </a:solidFill>
              </a:defRPr>
            </a:lvl1pPr>
          </a:lstStyle>
          <a:p>
            <a:pPr lvl="0"/>
            <a:r>
              <a:rPr lang="en-US" dirty="0" smtClean="0"/>
              <a:t>Click to add presenter organization</a:t>
            </a:r>
          </a:p>
        </p:txBody>
      </p:sp>
      <p:sp>
        <p:nvSpPr>
          <p:cNvPr id="25" name="Text Placeholder 6"/>
          <p:cNvSpPr>
            <a:spLocks noGrp="1"/>
          </p:cNvSpPr>
          <p:nvPr>
            <p:ph type="body" sz="quarter" idx="15" hasCustomPrompt="1"/>
          </p:nvPr>
        </p:nvSpPr>
        <p:spPr>
          <a:xfrm>
            <a:off x="274320" y="5540477"/>
            <a:ext cx="8595360" cy="274320"/>
          </a:xfrm>
        </p:spPr>
        <p:txBody>
          <a:bodyPr>
            <a:normAutofit/>
          </a:bodyPr>
          <a:lstStyle>
            <a:lvl1pPr marL="0" indent="0">
              <a:spcBef>
                <a:spcPts val="0"/>
              </a:spcBef>
              <a:buNone/>
              <a:defRPr sz="1400" baseline="0">
                <a:solidFill>
                  <a:srgbClr val="FFFFFF"/>
                </a:solidFill>
              </a:defRPr>
            </a:lvl1pPr>
          </a:lstStyle>
          <a:p>
            <a:pPr lvl="0"/>
            <a:r>
              <a:rPr lang="en-US" dirty="0" smtClean="0"/>
              <a:t>Click to add presentation event or location</a:t>
            </a:r>
          </a:p>
        </p:txBody>
      </p:sp>
      <p:pic>
        <p:nvPicPr>
          <p:cNvPr id="9" name="Picture 8"/>
          <p:cNvPicPr>
            <a:picLocks noChangeAspect="1"/>
          </p:cNvPicPr>
          <p:nvPr userDrawn="1"/>
        </p:nvPicPr>
        <p:blipFill>
          <a:blip r:embed="rId2"/>
          <a:stretch>
            <a:fillRect/>
          </a:stretch>
        </p:blipFill>
        <p:spPr>
          <a:xfrm>
            <a:off x="274320" y="6400800"/>
            <a:ext cx="825500" cy="228600"/>
          </a:xfrm>
          <a:prstGeom prst="rect">
            <a:avLst/>
          </a:prstGeom>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ull-Color Background + 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274320" y="1600200"/>
            <a:ext cx="8595360" cy="3657600"/>
          </a:xfrm>
        </p:spPr>
        <p:txBody>
          <a:bodyPr lIns="0" tIns="0" rIns="0" bIns="0" anchor="ctr">
            <a:spAutoFit/>
          </a:bodyPr>
          <a:lstStyle>
            <a:lvl1pPr marL="0" indent="0" algn="ctr">
              <a:buNone/>
              <a:defRPr sz="1800" i="1">
                <a:solidFill>
                  <a:srgbClr val="FFFFFF"/>
                </a:solidFill>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274320" y="5486400"/>
            <a:ext cx="8595360" cy="685800"/>
          </a:xfrm>
        </p:spPr>
        <p:txBody>
          <a:bodyPr lIns="0" tIns="0" rIns="0" bIns="0">
            <a:spAutoFit/>
          </a:bodyPr>
          <a:lstStyle>
            <a:lvl1pPr marL="0" indent="0">
              <a:buNone/>
              <a:defRPr sz="1400">
                <a:solidFill>
                  <a:srgbClr val="FFFFFF"/>
                </a:solidFill>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lIns="0" tIns="0" rIns="0" bIns="0"/>
          <a:lstStyle>
            <a:lvl1pPr>
              <a:defRPr sz="900">
                <a:solidFill>
                  <a:srgbClr val="FFFFFF"/>
                </a:solidFill>
                <a:latin typeface="Arial"/>
                <a:cs typeface="Arial"/>
              </a:defRPr>
            </a:lvl1pPr>
          </a:lstStyle>
          <a:p>
            <a:fld id="{EC9E1B29-BB0A-6F4C-B722-8E1615AD5B92}" type="datetime4">
              <a:rPr lang="en-US" smtClean="0"/>
              <a:pPr/>
              <a:t>November 2, 2015</a:t>
            </a:fld>
            <a:endParaRPr lang="en-US"/>
          </a:p>
        </p:txBody>
      </p:sp>
      <p:sp>
        <p:nvSpPr>
          <p:cNvPr id="6" name="Footer Placeholder 5"/>
          <p:cNvSpPr>
            <a:spLocks noGrp="1"/>
          </p:cNvSpPr>
          <p:nvPr>
            <p:ph type="ftr" sz="quarter" idx="11"/>
          </p:nvPr>
        </p:nvSpPr>
        <p:spPr/>
        <p:txBody>
          <a:bodyPr lIns="0" tIns="0" rIns="0" bIns="0"/>
          <a:lstStyle>
            <a:lvl1pPr>
              <a:defRPr sz="900">
                <a:solidFill>
                  <a:srgbClr val="FFFFFF"/>
                </a:solidFill>
                <a:latin typeface="Arial"/>
                <a:cs typeface="Arial"/>
              </a:defRPr>
            </a:lvl1pPr>
          </a:lstStyle>
          <a:p>
            <a:endParaRPr lang="en-US"/>
          </a:p>
        </p:txBody>
      </p:sp>
      <p:sp>
        <p:nvSpPr>
          <p:cNvPr id="10" name="Slide Number Placeholder 5"/>
          <p:cNvSpPr>
            <a:spLocks noGrp="1"/>
          </p:cNvSpPr>
          <p:nvPr>
            <p:ph type="sldNum" sz="quarter" idx="13"/>
          </p:nvPr>
        </p:nvSpPr>
        <p:spPr>
          <a:xfrm>
            <a:off x="8741664" y="6356350"/>
            <a:ext cx="301752" cy="365125"/>
          </a:xfrm>
          <a:prstGeom prst="rect">
            <a:avLst/>
          </a:prstGeom>
        </p:spPr>
        <p:txBody>
          <a:bodyPr lIns="0" tIns="0" rIns="0" bIns="0" anchor="ctr" anchorCtr="0"/>
          <a:lstStyle>
            <a:lvl1pPr algn="l">
              <a:defRPr sz="900" b="1">
                <a:solidFill>
                  <a:srgbClr val="FFFFFF"/>
                </a:solidFill>
              </a:defRPr>
            </a:lvl1pPr>
          </a:lstStyle>
          <a:p>
            <a:fld id="{03722D57-58D6-9447-A6D5-A97F6C35A8FB}" type="slidenum">
              <a:rPr lang="en-US" smtClean="0"/>
              <a:pPr/>
              <a:t>‹#›</a:t>
            </a:fld>
            <a:endParaRPr lang="en-US" dirty="0"/>
          </a:p>
        </p:txBody>
      </p:sp>
      <p:sp>
        <p:nvSpPr>
          <p:cNvPr id="12" name="Title 1"/>
          <p:cNvSpPr>
            <a:spLocks noGrp="1"/>
          </p:cNvSpPr>
          <p:nvPr>
            <p:ph type="title"/>
          </p:nvPr>
        </p:nvSpPr>
        <p:spPr>
          <a:xfrm>
            <a:off x="274320" y="201168"/>
            <a:ext cx="6629400" cy="868680"/>
          </a:xfrm>
        </p:spPr>
        <p:txBody>
          <a:bodyPr lIns="0" tIns="0" rIns="0" bIns="0" anchor="b" anchorCtr="0">
            <a:noAutofit/>
          </a:bodyPr>
          <a:lstStyle>
            <a:lvl1pPr algn="l">
              <a:defRPr sz="2600" b="1">
                <a:solidFill>
                  <a:srgbClr val="FFFFFF"/>
                </a:solidFill>
                <a:latin typeface="Arial"/>
                <a:cs typeface="Arial"/>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Color Background + 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lIns="0" tIns="0" rIns="0" bIns="0"/>
          <a:lstStyle>
            <a:lvl1pPr>
              <a:defRPr sz="900">
                <a:solidFill>
                  <a:srgbClr val="FFFFFF"/>
                </a:solidFill>
                <a:latin typeface="Arial"/>
                <a:cs typeface="Arial"/>
              </a:defRPr>
            </a:lvl1pPr>
          </a:lstStyle>
          <a:p>
            <a:fld id="{7C9FC54F-BADF-E049-AC96-4BCC3331ED95}" type="datetime4">
              <a:rPr lang="en-US" smtClean="0"/>
              <a:pPr/>
              <a:t>November 2, 2015</a:t>
            </a:fld>
            <a:endParaRPr lang="en-US"/>
          </a:p>
        </p:txBody>
      </p:sp>
      <p:sp>
        <p:nvSpPr>
          <p:cNvPr id="4" name="Footer Placeholder 3"/>
          <p:cNvSpPr>
            <a:spLocks noGrp="1"/>
          </p:cNvSpPr>
          <p:nvPr>
            <p:ph type="ftr" sz="quarter" idx="11"/>
          </p:nvPr>
        </p:nvSpPr>
        <p:spPr/>
        <p:txBody>
          <a:bodyPr lIns="0" tIns="0" rIns="0" bIns="0"/>
          <a:lstStyle>
            <a:lvl1pPr>
              <a:defRPr sz="900">
                <a:solidFill>
                  <a:srgbClr val="FFFFFF"/>
                </a:solidFill>
                <a:latin typeface="Arial"/>
                <a:cs typeface="Arial"/>
              </a:defRPr>
            </a:lvl1pPr>
          </a:lstStyle>
          <a:p>
            <a:endParaRPr lang="en-US"/>
          </a:p>
        </p:txBody>
      </p:sp>
      <p:sp>
        <p:nvSpPr>
          <p:cNvPr id="8" name="Slide Number Placeholder 5"/>
          <p:cNvSpPr>
            <a:spLocks noGrp="1"/>
          </p:cNvSpPr>
          <p:nvPr>
            <p:ph type="sldNum" sz="quarter" idx="13"/>
          </p:nvPr>
        </p:nvSpPr>
        <p:spPr>
          <a:xfrm>
            <a:off x="8741664" y="6356350"/>
            <a:ext cx="301752" cy="365125"/>
          </a:xfrm>
          <a:prstGeom prst="rect">
            <a:avLst/>
          </a:prstGeom>
        </p:spPr>
        <p:txBody>
          <a:bodyPr lIns="0" tIns="0" rIns="0" bIns="0" anchor="ctr" anchorCtr="0"/>
          <a:lstStyle>
            <a:lvl1pPr algn="l">
              <a:defRPr sz="900" b="1">
                <a:solidFill>
                  <a:srgbClr val="FFFFFF"/>
                </a:solidFill>
              </a:defRPr>
            </a:lvl1pPr>
          </a:lstStyle>
          <a:p>
            <a:fld id="{03722D57-58D6-9447-A6D5-A97F6C35A8FB}" type="slidenum">
              <a:rPr lang="en-US" smtClean="0"/>
              <a:pPr/>
              <a:t>‹#›</a:t>
            </a:fld>
            <a:endParaRPr lang="en-US" dirty="0"/>
          </a:p>
        </p:txBody>
      </p:sp>
      <p:sp>
        <p:nvSpPr>
          <p:cNvPr id="10" name="Title 1"/>
          <p:cNvSpPr>
            <a:spLocks noGrp="1"/>
          </p:cNvSpPr>
          <p:nvPr>
            <p:ph type="title"/>
          </p:nvPr>
        </p:nvSpPr>
        <p:spPr>
          <a:xfrm>
            <a:off x="274320" y="201168"/>
            <a:ext cx="6629400" cy="868680"/>
          </a:xfrm>
        </p:spPr>
        <p:txBody>
          <a:bodyPr lIns="0" tIns="0" rIns="0" bIns="0" anchor="b" anchorCtr="0">
            <a:noAutofit/>
          </a:bodyPr>
          <a:lstStyle>
            <a:lvl1pPr algn="l">
              <a:defRPr sz="2600" b="1">
                <a:solidFill>
                  <a:srgbClr val="FFFFFF"/>
                </a:solidFill>
                <a:latin typeface="Arial"/>
                <a:cs typeface="Arial"/>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3ED720-C6D8-4650-87FF-AC2BE8380DAE}" type="datetimeFigureOut">
              <a:rPr lang="en-US" smtClean="0"/>
              <a:pPr/>
              <a:t>11/2/2015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6ED3C7-A479-440C-A320-AA71D1DC2CC2}" type="slidenum">
              <a:rPr lang="en-US" smtClean="0"/>
              <a:pPr/>
              <a:t>‹#›</a:t>
            </a:fld>
            <a:endParaRPr lang="en-US"/>
          </a:p>
        </p:txBody>
      </p:sp>
    </p:spTree>
    <p:extLst>
      <p:ext uri="{BB962C8B-B14F-4D97-AF65-F5344CB8AC3E}">
        <p14:creationId xmlns:p14="http://schemas.microsoft.com/office/powerpoint/2010/main" val="35404704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2743200" y="6356350"/>
            <a:ext cx="3657600" cy="365125"/>
          </a:xfrm>
          <a:prstGeom prst="rect">
            <a:avLst/>
          </a:prstGeom>
        </p:spPr>
        <p:txBody>
          <a:bodyPr/>
          <a:lstStyle>
            <a:lvl1pPr>
              <a:defRPr>
                <a:solidFill>
                  <a:srgbClr val="707276"/>
                </a:solidFill>
              </a:defRPr>
            </a:lvl1pPr>
          </a:lstStyle>
          <a:p>
            <a:endParaRPr lang="en-US" dirty="0"/>
          </a:p>
        </p:txBody>
      </p:sp>
      <p:sp>
        <p:nvSpPr>
          <p:cNvPr id="7" name="Title 1"/>
          <p:cNvSpPr>
            <a:spLocks noGrp="1"/>
          </p:cNvSpPr>
          <p:nvPr>
            <p:ph type="ctrTitle"/>
          </p:nvPr>
        </p:nvSpPr>
        <p:spPr>
          <a:xfrm>
            <a:off x="0" y="2514600"/>
            <a:ext cx="9144000" cy="1828800"/>
          </a:xfrm>
          <a:noFill/>
          <a:ln w="25400">
            <a:noFill/>
          </a:ln>
          <a:effectLst/>
        </p:spPr>
        <p:txBody>
          <a:bodyPr lIns="274320" tIns="274320" rIns="274320" bIns="274320" anchor="ctr">
            <a:noAutofit/>
          </a:bodyPr>
          <a:lstStyle>
            <a:lvl1pPr algn="l">
              <a:defRPr sz="4400" b="1">
                <a:solidFill>
                  <a:srgbClr val="CC7022"/>
                </a:solidFill>
              </a:defRPr>
            </a:lvl1pPr>
          </a:lstStyle>
          <a:p>
            <a:r>
              <a:rPr lang="en-US" dirty="0" smtClean="0"/>
              <a:t>Click to edit Master title style</a:t>
            </a:r>
            <a:endParaRPr lang="en-US" dirty="0"/>
          </a:p>
        </p:txBody>
      </p:sp>
      <p:sp>
        <p:nvSpPr>
          <p:cNvPr id="8" name="Subtitle 2"/>
          <p:cNvSpPr>
            <a:spLocks noGrp="1"/>
          </p:cNvSpPr>
          <p:nvPr>
            <p:ph type="subTitle" idx="1" hasCustomPrompt="1"/>
          </p:nvPr>
        </p:nvSpPr>
        <p:spPr>
          <a:xfrm>
            <a:off x="274320" y="4800600"/>
            <a:ext cx="8595360" cy="457200"/>
          </a:xfrm>
        </p:spPr>
        <p:txBody>
          <a:bodyPr anchor="t">
            <a:normAutofit/>
          </a:bodyPr>
          <a:lstStyle>
            <a:lvl1pPr marL="0" indent="0" algn="l">
              <a:spcBef>
                <a:spcPts val="0"/>
              </a:spcBef>
              <a:buNone/>
              <a:defRPr cap="all" baseline="0">
                <a:solidFill>
                  <a:srgbClr val="70727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add Presenter </a:t>
            </a:r>
            <a:r>
              <a:rPr lang="en-US" dirty="0" err="1" smtClean="0"/>
              <a:t>Name(S</a:t>
            </a:r>
            <a:r>
              <a:rPr lang="en-US" dirty="0" smtClean="0"/>
              <a:t>)</a:t>
            </a:r>
          </a:p>
        </p:txBody>
      </p:sp>
      <p:sp>
        <p:nvSpPr>
          <p:cNvPr id="9" name="Text Placeholder 6"/>
          <p:cNvSpPr>
            <a:spLocks noGrp="1"/>
          </p:cNvSpPr>
          <p:nvPr>
            <p:ph type="body" sz="quarter" idx="14" hasCustomPrompt="1"/>
          </p:nvPr>
        </p:nvSpPr>
        <p:spPr>
          <a:xfrm>
            <a:off x="274320" y="5257800"/>
            <a:ext cx="8595360" cy="274320"/>
          </a:xfrm>
        </p:spPr>
        <p:txBody>
          <a:bodyPr>
            <a:normAutofit/>
          </a:bodyPr>
          <a:lstStyle>
            <a:lvl1pPr marL="0" indent="0">
              <a:spcBef>
                <a:spcPts val="0"/>
              </a:spcBef>
              <a:buNone/>
              <a:defRPr sz="1400" baseline="0">
                <a:solidFill>
                  <a:srgbClr val="000000"/>
                </a:solidFill>
              </a:defRPr>
            </a:lvl1pPr>
          </a:lstStyle>
          <a:p>
            <a:pPr lvl="0"/>
            <a:r>
              <a:rPr lang="en-US" dirty="0" smtClean="0"/>
              <a:t>Click to add presenter organization</a:t>
            </a:r>
          </a:p>
        </p:txBody>
      </p:sp>
      <p:sp>
        <p:nvSpPr>
          <p:cNvPr id="10" name="Text Placeholder 6"/>
          <p:cNvSpPr>
            <a:spLocks noGrp="1"/>
          </p:cNvSpPr>
          <p:nvPr>
            <p:ph type="body" sz="quarter" idx="15" hasCustomPrompt="1"/>
          </p:nvPr>
        </p:nvSpPr>
        <p:spPr>
          <a:xfrm>
            <a:off x="274320" y="5540477"/>
            <a:ext cx="8595360" cy="274320"/>
          </a:xfrm>
        </p:spPr>
        <p:txBody>
          <a:bodyPr>
            <a:normAutofit/>
          </a:bodyPr>
          <a:lstStyle>
            <a:lvl1pPr marL="0" indent="0">
              <a:spcBef>
                <a:spcPts val="0"/>
              </a:spcBef>
              <a:buNone/>
              <a:defRPr sz="1400" baseline="0">
                <a:solidFill>
                  <a:srgbClr val="000000"/>
                </a:solidFill>
              </a:defRPr>
            </a:lvl1pPr>
          </a:lstStyle>
          <a:p>
            <a:pPr lvl="0"/>
            <a:r>
              <a:rPr lang="en-US" dirty="0" smtClean="0"/>
              <a:t>Click to add presentation event or location</a:t>
            </a:r>
          </a:p>
        </p:txBody>
      </p:sp>
      <p:pic>
        <p:nvPicPr>
          <p:cNvPr id="2" name="Picture 1"/>
          <p:cNvPicPr>
            <a:picLocks noChangeAspect="1"/>
          </p:cNvPicPr>
          <p:nvPr userDrawn="1"/>
        </p:nvPicPr>
        <p:blipFill>
          <a:blip r:embed="rId2"/>
          <a:stretch>
            <a:fillRect/>
          </a:stretch>
        </p:blipFill>
        <p:spPr>
          <a:xfrm>
            <a:off x="274320" y="6400800"/>
            <a:ext cx="825500" cy="228600"/>
          </a:xfrm>
          <a:prstGeom prst="rect">
            <a:avLst/>
          </a:prstGeom>
        </p:spPr>
      </p:pic>
      <p:sp>
        <p:nvSpPr>
          <p:cNvPr id="11"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2"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spTree>
    <p:extLst>
      <p:ext uri="{BB962C8B-B14F-4D97-AF65-F5344CB8AC3E}">
        <p14:creationId xmlns:p14="http://schemas.microsoft.com/office/powerpoint/2010/main" val="2506769983"/>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 Content">
    <p:spTree>
      <p:nvGrpSpPr>
        <p:cNvPr id="1" name=""/>
        <p:cNvGrpSpPr/>
        <p:nvPr/>
      </p:nvGrpSpPr>
      <p:grpSpPr>
        <a:xfrm>
          <a:off x="0" y="0"/>
          <a:ext cx="0" cy="0"/>
          <a:chOff x="0" y="0"/>
          <a:chExt cx="0" cy="0"/>
        </a:xfrm>
      </p:grpSpPr>
      <p:sp>
        <p:nvSpPr>
          <p:cNvPr id="8" name="Rectangle 7"/>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5" name="Footer Placeholder 4"/>
          <p:cNvSpPr>
            <a:spLocks noGrp="1"/>
          </p:cNvSpPr>
          <p:nvPr>
            <p:ph type="ftr" sz="quarter" idx="11"/>
          </p:nvPr>
        </p:nvSpPr>
        <p:spPr>
          <a:xfrm>
            <a:off x="2743200" y="6356350"/>
            <a:ext cx="3657600" cy="365125"/>
          </a:xfrm>
          <a:prstGeom prst="rect">
            <a:avLst/>
          </a:prstGeom>
        </p:spPr>
        <p:txBody>
          <a:bodyPr/>
          <a:lstStyle>
            <a:lvl1pPr>
              <a:defRPr>
                <a:solidFill>
                  <a:srgbClr val="707276"/>
                </a:solidFill>
              </a:defRPr>
            </a:lvl1pPr>
          </a:lstStyle>
          <a:p>
            <a:endParaRPr lang="en-US" dirty="0"/>
          </a:p>
        </p:txBody>
      </p:sp>
      <p:sp>
        <p:nvSpPr>
          <p:cNvPr id="12"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3"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4"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5" name="Straight Connector 14"/>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a:spLocks noGrp="1"/>
          </p:cNvSpPr>
          <p:nvPr>
            <p:ph idx="1"/>
          </p:nvPr>
        </p:nvSpPr>
        <p:spPr>
          <a:xfrm>
            <a:off x="274320" y="1600200"/>
            <a:ext cx="859536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marL="2286000" indent="0">
              <a:buNone/>
              <a:defRPr/>
            </a:lvl6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extLst>
      <p:ext uri="{BB962C8B-B14F-4D97-AF65-F5344CB8AC3E}">
        <p14:creationId xmlns:p14="http://schemas.microsoft.com/office/powerpoint/2010/main" val="209957096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2-Column Content">
    <p:spTree>
      <p:nvGrpSpPr>
        <p:cNvPr id="1" name=""/>
        <p:cNvGrpSpPr/>
        <p:nvPr/>
      </p:nvGrpSpPr>
      <p:grpSpPr>
        <a:xfrm>
          <a:off x="0" y="0"/>
          <a:ext cx="0" cy="0"/>
          <a:chOff x="0" y="0"/>
          <a:chExt cx="0" cy="0"/>
        </a:xfrm>
      </p:grpSpPr>
      <p:sp>
        <p:nvSpPr>
          <p:cNvPr id="10" name="Rectangle 9"/>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6" name="Footer Placeholder 5"/>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14"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5"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6"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7" name="Straight Connector 16"/>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8" name="Content Placeholder 2"/>
          <p:cNvSpPr>
            <a:spLocks noGrp="1"/>
          </p:cNvSpPr>
          <p:nvPr>
            <p:ph sz="half" idx="1"/>
          </p:nvPr>
        </p:nvSpPr>
        <p:spPr>
          <a:xfrm>
            <a:off x="274320" y="1600200"/>
            <a:ext cx="411480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2"/>
          <p:cNvSpPr>
            <a:spLocks noGrp="1"/>
          </p:cNvSpPr>
          <p:nvPr>
            <p:ph sz="half" idx="13"/>
          </p:nvPr>
        </p:nvSpPr>
        <p:spPr>
          <a:xfrm>
            <a:off x="4754880" y="1600200"/>
            <a:ext cx="411480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58235080"/>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2-Column Comparison">
    <p:spTree>
      <p:nvGrpSpPr>
        <p:cNvPr id="1" name=""/>
        <p:cNvGrpSpPr/>
        <p:nvPr/>
      </p:nvGrpSpPr>
      <p:grpSpPr>
        <a:xfrm>
          <a:off x="0" y="0"/>
          <a:ext cx="0" cy="0"/>
          <a:chOff x="0" y="0"/>
          <a:chExt cx="0" cy="0"/>
        </a:xfrm>
      </p:grpSpPr>
      <p:sp>
        <p:nvSpPr>
          <p:cNvPr id="12" name="Rectangle 11"/>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8" name="Footer Placeholder 7"/>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18"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9"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20"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21" name="Straight Connector 20"/>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22" name="Content Placeholder 2"/>
          <p:cNvSpPr>
            <a:spLocks noGrp="1"/>
          </p:cNvSpPr>
          <p:nvPr>
            <p:ph sz="half" idx="13"/>
          </p:nvPr>
        </p:nvSpPr>
        <p:spPr>
          <a:xfrm>
            <a:off x="274320" y="2286000"/>
            <a:ext cx="4114800" cy="38862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 name="Content Placeholder 2"/>
          <p:cNvSpPr>
            <a:spLocks noGrp="1"/>
          </p:cNvSpPr>
          <p:nvPr>
            <p:ph sz="half" idx="14"/>
          </p:nvPr>
        </p:nvSpPr>
        <p:spPr>
          <a:xfrm>
            <a:off x="4754880" y="2286000"/>
            <a:ext cx="4114800" cy="38862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4" name="Text Placeholder 2"/>
          <p:cNvSpPr>
            <a:spLocks noGrp="1"/>
          </p:cNvSpPr>
          <p:nvPr>
            <p:ph type="body" idx="1"/>
          </p:nvPr>
        </p:nvSpPr>
        <p:spPr>
          <a:xfrm>
            <a:off x="274320" y="1600200"/>
            <a:ext cx="4114800" cy="640080"/>
          </a:xfrm>
        </p:spPr>
        <p:txBody>
          <a:bodyPr lIns="0" tIns="0" rIns="0" bIns="0" anchor="t">
            <a:sp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25" name="Text Placeholder 4"/>
          <p:cNvSpPr>
            <a:spLocks noGrp="1"/>
          </p:cNvSpPr>
          <p:nvPr>
            <p:ph type="body" sz="quarter" idx="3"/>
          </p:nvPr>
        </p:nvSpPr>
        <p:spPr>
          <a:xfrm>
            <a:off x="4754880" y="1600200"/>
            <a:ext cx="4114800" cy="640080"/>
          </a:xfrm>
        </p:spPr>
        <p:txBody>
          <a:bodyPr lIns="0" tIns="0" rIns="0" bIns="0" anchor="t">
            <a:sp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Tree>
    <p:extLst>
      <p:ext uri="{BB962C8B-B14F-4D97-AF65-F5344CB8AC3E}">
        <p14:creationId xmlns:p14="http://schemas.microsoft.com/office/powerpoint/2010/main" val="2467408247"/>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Picture with Caption">
    <p:spTree>
      <p:nvGrpSpPr>
        <p:cNvPr id="1" name=""/>
        <p:cNvGrpSpPr/>
        <p:nvPr/>
      </p:nvGrpSpPr>
      <p:grpSpPr>
        <a:xfrm>
          <a:off x="0" y="0"/>
          <a:ext cx="0" cy="0"/>
          <a:chOff x="0" y="0"/>
          <a:chExt cx="0" cy="0"/>
        </a:xfrm>
      </p:grpSpPr>
      <p:sp>
        <p:nvSpPr>
          <p:cNvPr id="10" name="Rectangle 9"/>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4" name="Footer Placeholder 3"/>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14"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5" name="Date Placeholder 3"/>
          <p:cNvSpPr>
            <a:spLocks noGrp="1"/>
          </p:cNvSpPr>
          <p:nvPr>
            <p:ph type="dt" sz="half" idx="1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6"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7" name="Straight Connector 16"/>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8" name="Picture Placeholder 2"/>
          <p:cNvSpPr>
            <a:spLocks noGrp="1"/>
          </p:cNvSpPr>
          <p:nvPr>
            <p:ph type="pic" idx="1"/>
          </p:nvPr>
        </p:nvSpPr>
        <p:spPr>
          <a:xfrm>
            <a:off x="274320" y="1600200"/>
            <a:ext cx="8595360" cy="3657600"/>
          </a:xfrm>
        </p:spPr>
        <p:txBody>
          <a:bodyPr lIns="0" tIns="0" rIns="0" bIns="0" anchor="ctr">
            <a:spAutoFit/>
          </a:bodyPr>
          <a:lstStyle>
            <a:lvl1pPr marL="0" indent="0" algn="ctr">
              <a:buNone/>
              <a:defRPr sz="1800" i="1">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19" name="Text Placeholder 3"/>
          <p:cNvSpPr>
            <a:spLocks noGrp="1"/>
          </p:cNvSpPr>
          <p:nvPr>
            <p:ph type="body" sz="half" idx="2"/>
          </p:nvPr>
        </p:nvSpPr>
        <p:spPr>
          <a:xfrm>
            <a:off x="274320" y="5486400"/>
            <a:ext cx="8595360" cy="685800"/>
          </a:xfrm>
        </p:spPr>
        <p:txBody>
          <a:bodyPr lIns="0" tIns="0" rIns="0" bIns="0">
            <a:spAutoFit/>
          </a:bodyPr>
          <a:lstStyle>
            <a:lvl1pPr marL="0" indent="0">
              <a:buNone/>
              <a:defRPr sz="1400">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1881300822"/>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Rectangle 7"/>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3" name="Footer Placeholder 2"/>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10"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1"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2"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3" name="Straight Connector 12"/>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67945717"/>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Color Backgroun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12" name="Content Placeholder 2"/>
          <p:cNvSpPr>
            <a:spLocks noGrp="1"/>
          </p:cNvSpPr>
          <p:nvPr>
            <p:ph idx="1"/>
          </p:nvPr>
        </p:nvSpPr>
        <p:spPr>
          <a:xfrm>
            <a:off x="274320" y="1600200"/>
            <a:ext cx="8595360" cy="4572000"/>
          </a:xfrm>
        </p:spPr>
        <p:txBody>
          <a:bodyPr lIns="0" tIns="0" rIns="0" bIns="0">
            <a:spAutoFit/>
          </a:bodyPr>
          <a:lstStyle>
            <a:lvl1pPr>
              <a:defRPr sz="2000">
                <a:solidFill>
                  <a:srgbClr val="242424"/>
                </a:solidFill>
                <a:latin typeface="Arial"/>
                <a:cs typeface="Arial"/>
              </a:defRPr>
            </a:lvl1pPr>
            <a:lvl2pPr>
              <a:defRPr sz="1800">
                <a:solidFill>
                  <a:srgbClr val="242424"/>
                </a:solidFill>
                <a:latin typeface="Arial"/>
                <a:cs typeface="Arial"/>
              </a:defRPr>
            </a:lvl2pPr>
            <a:lvl3pPr>
              <a:defRPr sz="1600">
                <a:solidFill>
                  <a:srgbClr val="242424"/>
                </a:solidFill>
                <a:latin typeface="Arial"/>
                <a:cs typeface="Arial"/>
              </a:defRPr>
            </a:lvl3pPr>
            <a:lvl4pPr>
              <a:defRPr sz="1400">
                <a:solidFill>
                  <a:srgbClr val="242424"/>
                </a:solidFill>
                <a:latin typeface="Arial"/>
                <a:cs typeface="Arial"/>
              </a:defRPr>
            </a:lvl4pPr>
            <a:lvl5pPr>
              <a:defRPr sz="1400">
                <a:solidFill>
                  <a:srgbClr val="242424"/>
                </a:solidFill>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0"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3"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spTree>
    <p:extLst>
      <p:ext uri="{BB962C8B-B14F-4D97-AF65-F5344CB8AC3E}">
        <p14:creationId xmlns:p14="http://schemas.microsoft.com/office/powerpoint/2010/main" val="314359178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 Content">
    <p:spTree>
      <p:nvGrpSpPr>
        <p:cNvPr id="1" name=""/>
        <p:cNvGrpSpPr/>
        <p:nvPr/>
      </p:nvGrpSpPr>
      <p:grpSpPr>
        <a:xfrm>
          <a:off x="0" y="0"/>
          <a:ext cx="0" cy="0"/>
          <a:chOff x="0" y="0"/>
          <a:chExt cx="0" cy="0"/>
        </a:xfrm>
      </p:grpSpPr>
      <p:sp>
        <p:nvSpPr>
          <p:cNvPr id="5" name="Rectangle 4"/>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2" name="Title 1"/>
          <p:cNvSpPr>
            <a:spLocks noGrp="1"/>
          </p:cNvSpPr>
          <p:nvPr userDrawn="1">
            <p:ph type="title"/>
          </p:nvPr>
        </p:nvSpPr>
        <p:spPr>
          <a:xfrm>
            <a:off x="274320" y="201168"/>
            <a:ext cx="6629400" cy="868680"/>
          </a:xfrm>
        </p:spPr>
        <p:txBody>
          <a:bodyPr lIns="0" tIns="0" rIns="0" bIns="0" anchor="b" anchorCtr="0">
            <a:noAutofit/>
          </a:bodyPr>
          <a:lstStyle>
            <a:lvl1pPr algn="l">
              <a:defRPr sz="2600" b="1">
                <a:solidFill>
                  <a:srgbClr val="FFFFFF"/>
                </a:solidFill>
                <a:latin typeface="Arial"/>
                <a:cs typeface="Arial"/>
              </a:defRPr>
            </a:lvl1pPr>
          </a:lstStyle>
          <a:p>
            <a:r>
              <a:rPr lang="en-US" dirty="0" smtClean="0"/>
              <a:t>Click to edit Master title style</a:t>
            </a:r>
            <a:endParaRPr lang="en-US" dirty="0"/>
          </a:p>
        </p:txBody>
      </p:sp>
      <p:sp>
        <p:nvSpPr>
          <p:cNvPr id="3" name="Content Placeholder 2"/>
          <p:cNvSpPr>
            <a:spLocks noGrp="1"/>
          </p:cNvSpPr>
          <p:nvPr userDrawn="1">
            <p:ph idx="1"/>
          </p:nvPr>
        </p:nvSpPr>
        <p:spPr>
          <a:xfrm>
            <a:off x="274320" y="1600200"/>
            <a:ext cx="859536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marL="2286000" indent="0">
              <a:buNone/>
              <a:defRPr/>
            </a:lvl6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9" name="Date Placeholder 8"/>
          <p:cNvSpPr>
            <a:spLocks noGrp="1"/>
          </p:cNvSpPr>
          <p:nvPr userDrawn="1">
            <p:ph type="dt" sz="half" idx="10"/>
          </p:nvPr>
        </p:nvSpPr>
        <p:spPr>
          <a:xfrm>
            <a:off x="6858000" y="6356350"/>
            <a:ext cx="1600200" cy="365125"/>
          </a:xfrm>
        </p:spPr>
        <p:txBody>
          <a:bodyPr lIns="0" tIns="0" rIns="0" bIns="0"/>
          <a:lstStyle>
            <a:lvl1pPr algn="r">
              <a:defRPr sz="900">
                <a:latin typeface="Arial"/>
                <a:cs typeface="Arial"/>
              </a:defRPr>
            </a:lvl1pPr>
          </a:lstStyle>
          <a:p>
            <a:fld id="{986A3075-B438-A046-B8ED-DAC2C54F11BB}" type="datetime4">
              <a:rPr lang="en-US" smtClean="0"/>
              <a:pPr/>
              <a:t>November 2, 2015</a:t>
            </a:fld>
            <a:endParaRPr lang="en-US" dirty="0"/>
          </a:p>
        </p:txBody>
      </p:sp>
      <p:sp>
        <p:nvSpPr>
          <p:cNvPr id="11" name="Footer Placeholder 10"/>
          <p:cNvSpPr>
            <a:spLocks noGrp="1"/>
          </p:cNvSpPr>
          <p:nvPr userDrawn="1">
            <p:ph type="ftr" sz="quarter" idx="12"/>
          </p:nvPr>
        </p:nvSpPr>
        <p:spPr/>
        <p:txBody>
          <a:bodyPr lIns="0" tIns="0" rIns="0" bIns="0"/>
          <a:lstStyle>
            <a:lvl1pPr>
              <a:defRPr sz="900">
                <a:latin typeface="Arial"/>
                <a:cs typeface="Arial"/>
              </a:defRPr>
            </a:lvl1pPr>
          </a:lstStyle>
          <a:p>
            <a:endParaRPr lang="en-US"/>
          </a:p>
        </p:txBody>
      </p:sp>
      <p:sp>
        <p:nvSpPr>
          <p:cNvPr id="13" name="Slide Number Placeholder 5"/>
          <p:cNvSpPr>
            <a:spLocks noGrp="1"/>
          </p:cNvSpPr>
          <p:nvPr>
            <p:ph type="sldNum" sz="quarter" idx="13"/>
          </p:nvPr>
        </p:nvSpPr>
        <p:spPr>
          <a:xfrm>
            <a:off x="8741664" y="6356350"/>
            <a:ext cx="301752" cy="365125"/>
          </a:xfrm>
          <a:prstGeom prst="rect">
            <a:avLst/>
          </a:prstGeom>
        </p:spPr>
        <p:txBody>
          <a:bodyPr/>
          <a:lstStyle>
            <a:lvl1pPr algn="l">
              <a:defRPr sz="900" b="1">
                <a:solidFill>
                  <a:srgbClr val="707276"/>
                </a:solidFill>
              </a:defRPr>
            </a:lvl1pPr>
          </a:lstStyle>
          <a:p>
            <a:fld id="{03722D57-58D6-9447-A6D5-A97F6C35A8FB}" type="slidenum">
              <a:rPr lang="en-US" smtClean="0"/>
              <a:pPr/>
              <a:t>‹#›</a:t>
            </a:fld>
            <a:endParaRPr lang="en-US" dirty="0"/>
          </a:p>
        </p:txBody>
      </p:sp>
      <p:cxnSp>
        <p:nvCxnSpPr>
          <p:cNvPr id="14" name="Straight Connector 13"/>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Color Background + 2-Column Content">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12"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3" name="Date Placeholder 3"/>
          <p:cNvSpPr>
            <a:spLocks noGrp="1"/>
          </p:cNvSpPr>
          <p:nvPr>
            <p:ph type="dt" sz="half" idx="1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4"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sp>
        <p:nvSpPr>
          <p:cNvPr id="16" name="Content Placeholder 2"/>
          <p:cNvSpPr>
            <a:spLocks noGrp="1"/>
          </p:cNvSpPr>
          <p:nvPr>
            <p:ph sz="half" idx="1"/>
          </p:nvPr>
        </p:nvSpPr>
        <p:spPr>
          <a:xfrm>
            <a:off x="274320" y="1600200"/>
            <a:ext cx="411480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sz="half" idx="13"/>
          </p:nvPr>
        </p:nvSpPr>
        <p:spPr>
          <a:xfrm>
            <a:off x="4754880" y="1600200"/>
            <a:ext cx="411480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6937100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ull-Color Background + 2-Column Comparison">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13"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8" name="Date Placeholder 3"/>
          <p:cNvSpPr>
            <a:spLocks noGrp="1"/>
          </p:cNvSpPr>
          <p:nvPr>
            <p:ph type="dt" sz="half" idx="1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9" name="Slide Number Placeholder 5"/>
          <p:cNvSpPr>
            <a:spLocks noGrp="1"/>
          </p:cNvSpPr>
          <p:nvPr>
            <p:ph type="sldNum" sz="quarter" idx="13"/>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sp>
        <p:nvSpPr>
          <p:cNvPr id="21" name="Content Placeholder 2"/>
          <p:cNvSpPr>
            <a:spLocks noGrp="1"/>
          </p:cNvSpPr>
          <p:nvPr>
            <p:ph sz="half" idx="14"/>
          </p:nvPr>
        </p:nvSpPr>
        <p:spPr>
          <a:xfrm>
            <a:off x="274320" y="2286000"/>
            <a:ext cx="4114800" cy="38862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2" name="Content Placeholder 2"/>
          <p:cNvSpPr>
            <a:spLocks noGrp="1"/>
          </p:cNvSpPr>
          <p:nvPr>
            <p:ph sz="half" idx="15"/>
          </p:nvPr>
        </p:nvSpPr>
        <p:spPr>
          <a:xfrm>
            <a:off x="4754880" y="2286000"/>
            <a:ext cx="4114800" cy="38862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 name="Text Placeholder 2"/>
          <p:cNvSpPr>
            <a:spLocks noGrp="1"/>
          </p:cNvSpPr>
          <p:nvPr>
            <p:ph type="body" idx="1"/>
          </p:nvPr>
        </p:nvSpPr>
        <p:spPr>
          <a:xfrm>
            <a:off x="274320" y="1600200"/>
            <a:ext cx="4114800" cy="640080"/>
          </a:xfrm>
        </p:spPr>
        <p:txBody>
          <a:bodyPr lIns="0" tIns="0" rIns="0" bIns="0" anchor="t">
            <a:sp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24" name="Text Placeholder 4"/>
          <p:cNvSpPr>
            <a:spLocks noGrp="1"/>
          </p:cNvSpPr>
          <p:nvPr>
            <p:ph type="body" sz="quarter" idx="3"/>
          </p:nvPr>
        </p:nvSpPr>
        <p:spPr>
          <a:xfrm>
            <a:off x="4754880" y="1600200"/>
            <a:ext cx="4114800" cy="640080"/>
          </a:xfrm>
        </p:spPr>
        <p:txBody>
          <a:bodyPr lIns="0" tIns="0" rIns="0" bIns="0" anchor="t">
            <a:sp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Tree>
    <p:extLst>
      <p:ext uri="{BB962C8B-B14F-4D97-AF65-F5344CB8AC3E}">
        <p14:creationId xmlns:p14="http://schemas.microsoft.com/office/powerpoint/2010/main" val="24537656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ull-Color Background + Picture with Caption">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15"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6" name="Date Placeholder 3"/>
          <p:cNvSpPr>
            <a:spLocks noGrp="1"/>
          </p:cNvSpPr>
          <p:nvPr>
            <p:ph type="dt" sz="half" idx="1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7"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sp>
        <p:nvSpPr>
          <p:cNvPr id="19" name="Picture Placeholder 2"/>
          <p:cNvSpPr>
            <a:spLocks noGrp="1"/>
          </p:cNvSpPr>
          <p:nvPr>
            <p:ph type="pic" idx="1"/>
          </p:nvPr>
        </p:nvSpPr>
        <p:spPr>
          <a:xfrm>
            <a:off x="274320" y="1600200"/>
            <a:ext cx="8595360" cy="3657600"/>
          </a:xfrm>
        </p:spPr>
        <p:txBody>
          <a:bodyPr lIns="0" tIns="0" rIns="0" bIns="0" anchor="ctr">
            <a:spAutoFit/>
          </a:bodyPr>
          <a:lstStyle>
            <a:lvl1pPr marL="0" indent="0" algn="ctr">
              <a:buNone/>
              <a:defRPr sz="1800" i="1">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20" name="Text Placeholder 3"/>
          <p:cNvSpPr>
            <a:spLocks noGrp="1"/>
          </p:cNvSpPr>
          <p:nvPr>
            <p:ph type="body" sz="half" idx="2"/>
          </p:nvPr>
        </p:nvSpPr>
        <p:spPr>
          <a:xfrm>
            <a:off x="274320" y="5486400"/>
            <a:ext cx="8595360" cy="685800"/>
          </a:xfrm>
        </p:spPr>
        <p:txBody>
          <a:bodyPr lIns="0" tIns="0" rIns="0" bIns="0">
            <a:spAutoFit/>
          </a:bodyPr>
          <a:lstStyle>
            <a:lvl1pPr marL="0" indent="0">
              <a:buNone/>
              <a:defRPr sz="1400">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28846373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ull-Color Background + Title Only">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8"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9"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0"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spTree>
    <p:extLst>
      <p:ext uri="{BB962C8B-B14F-4D97-AF65-F5344CB8AC3E}">
        <p14:creationId xmlns:p14="http://schemas.microsoft.com/office/powerpoint/2010/main" val="15517344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itle 1"/>
          <p:cNvSpPr>
            <a:spLocks noGrp="1"/>
          </p:cNvSpPr>
          <p:nvPr>
            <p:ph type="ctrTitle"/>
          </p:nvPr>
        </p:nvSpPr>
        <p:spPr>
          <a:xfrm>
            <a:off x="0" y="2514600"/>
            <a:ext cx="9144000" cy="1828800"/>
          </a:xfrm>
          <a:prstGeom prst="rect">
            <a:avLst/>
          </a:prstGeom>
          <a:noFill/>
          <a:ln w="25400">
            <a:noFill/>
          </a:ln>
          <a:effectLst/>
        </p:spPr>
        <p:txBody>
          <a:bodyPr lIns="274320" tIns="274320" rIns="274320" bIns="274320" anchor="ctr">
            <a:noAutofit/>
          </a:bodyPr>
          <a:lstStyle>
            <a:lvl1pPr algn="l">
              <a:defRPr sz="4400" b="1">
                <a:solidFill>
                  <a:schemeClr val="bg1"/>
                </a:solidFill>
              </a:defRPr>
            </a:lvl1pPr>
          </a:lstStyle>
          <a:p>
            <a:r>
              <a:rPr lang="en-US" dirty="0" smtClean="0"/>
              <a:t>Click to edit Master title style</a:t>
            </a:r>
            <a:endParaRPr lang="en-US" dirty="0"/>
          </a:p>
        </p:txBody>
      </p:sp>
      <p:sp>
        <p:nvSpPr>
          <p:cNvPr id="10" name="Footer Placeholder 4"/>
          <p:cNvSpPr>
            <a:spLocks noGrp="1"/>
          </p:cNvSpPr>
          <p:nvPr>
            <p:ph type="ftr" sz="quarter" idx="11"/>
          </p:nvPr>
        </p:nvSpPr>
        <p:spPr>
          <a:xfrm>
            <a:off x="2743200" y="6356350"/>
            <a:ext cx="3657600" cy="365125"/>
          </a:xfrm>
        </p:spPr>
        <p:txBody>
          <a:bodyPr/>
          <a:lstStyle>
            <a:lvl1pPr>
              <a:defRPr sz="900">
                <a:solidFill>
                  <a:srgbClr val="FFFFFF"/>
                </a:solidFill>
              </a:defRPr>
            </a:lvl1pPr>
          </a:lstStyle>
          <a:p>
            <a:endParaRPr lang="en-US" dirty="0"/>
          </a:p>
        </p:txBody>
      </p:sp>
      <p:pic>
        <p:nvPicPr>
          <p:cNvPr id="14" name="Picture 13"/>
          <p:cNvPicPr>
            <a:picLocks noChangeAspect="1"/>
          </p:cNvPicPr>
          <p:nvPr userDrawn="1"/>
        </p:nvPicPr>
        <p:blipFill>
          <a:blip r:embed="rId2"/>
          <a:stretch>
            <a:fillRect/>
          </a:stretch>
        </p:blipFill>
        <p:spPr>
          <a:xfrm>
            <a:off x="274320" y="6400800"/>
            <a:ext cx="825500" cy="228600"/>
          </a:xfrm>
          <a:prstGeom prst="rect">
            <a:avLst/>
          </a:prstGeom>
        </p:spPr>
      </p:pic>
      <p:sp>
        <p:nvSpPr>
          <p:cNvPr id="15"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FFFFFF"/>
                </a:solidFill>
                <a:latin typeface="Arial"/>
                <a:cs typeface="Arial"/>
              </a:defRPr>
            </a:lvl1pPr>
          </a:lstStyle>
          <a:p>
            <a:fld id="{1205DB16-F3E1-7B41-BE18-DA9132C94C8C}" type="datetime4">
              <a:rPr lang="en-US" smtClean="0"/>
              <a:pPr/>
              <a:t>November 2, 2015</a:t>
            </a:fld>
            <a:endParaRPr lang="en-US" dirty="0"/>
          </a:p>
        </p:txBody>
      </p:sp>
      <p:sp>
        <p:nvSpPr>
          <p:cNvPr id="16"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FFFFFF"/>
                </a:solidFill>
                <a:latin typeface="Arial"/>
                <a:cs typeface="Arial"/>
              </a:defRPr>
            </a:lvl1pPr>
          </a:lstStyle>
          <a:p>
            <a:fld id="{03722D57-58D6-9447-A6D5-A97F6C35A8FB}" type="slidenum">
              <a:rPr lang="en-US" smtClean="0"/>
              <a:pPr/>
              <a:t>‹#›</a:t>
            </a:fld>
            <a:endParaRPr lang="en-US" dirty="0"/>
          </a:p>
        </p:txBody>
      </p:sp>
      <p:cxnSp>
        <p:nvCxnSpPr>
          <p:cNvPr id="17" name="Straight Connector 16"/>
          <p:cNvCxnSpPr/>
          <p:nvPr userDrawn="1"/>
        </p:nvCxnSpPr>
        <p:spPr>
          <a:xfrm>
            <a:off x="8602255" y="6454975"/>
            <a:ext cx="0" cy="18288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Subtitle 2"/>
          <p:cNvSpPr>
            <a:spLocks noGrp="1"/>
          </p:cNvSpPr>
          <p:nvPr>
            <p:ph type="subTitle" idx="1" hasCustomPrompt="1"/>
          </p:nvPr>
        </p:nvSpPr>
        <p:spPr>
          <a:xfrm>
            <a:off x="274320" y="4800600"/>
            <a:ext cx="8595360" cy="457200"/>
          </a:xfrm>
        </p:spPr>
        <p:txBody>
          <a:bodyPr anchor="t">
            <a:normAutofit/>
          </a:bodyPr>
          <a:lstStyle>
            <a:lvl1pPr marL="0" indent="0" algn="l">
              <a:spcBef>
                <a:spcPts val="0"/>
              </a:spcBef>
              <a:buNone/>
              <a:defRPr cap="all" baseline="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add Presenter </a:t>
            </a:r>
            <a:r>
              <a:rPr lang="en-US" dirty="0" err="1" smtClean="0"/>
              <a:t>Name(S</a:t>
            </a:r>
            <a:r>
              <a:rPr lang="en-US" dirty="0" smtClean="0"/>
              <a:t>)</a:t>
            </a:r>
          </a:p>
        </p:txBody>
      </p:sp>
      <p:sp>
        <p:nvSpPr>
          <p:cNvPr id="19" name="Text Placeholder 6"/>
          <p:cNvSpPr>
            <a:spLocks noGrp="1"/>
          </p:cNvSpPr>
          <p:nvPr>
            <p:ph type="body" sz="quarter" idx="14" hasCustomPrompt="1"/>
          </p:nvPr>
        </p:nvSpPr>
        <p:spPr>
          <a:xfrm>
            <a:off x="274320" y="5257800"/>
            <a:ext cx="8595360" cy="274320"/>
          </a:xfrm>
        </p:spPr>
        <p:txBody>
          <a:bodyPr>
            <a:normAutofit/>
          </a:bodyPr>
          <a:lstStyle>
            <a:lvl1pPr marL="0" indent="0">
              <a:spcBef>
                <a:spcPts val="0"/>
              </a:spcBef>
              <a:buNone/>
              <a:defRPr sz="1400" baseline="0">
                <a:solidFill>
                  <a:srgbClr val="FFFFFF"/>
                </a:solidFill>
              </a:defRPr>
            </a:lvl1pPr>
          </a:lstStyle>
          <a:p>
            <a:pPr lvl="0"/>
            <a:r>
              <a:rPr lang="en-US" dirty="0" smtClean="0"/>
              <a:t>Click to add presenter organization</a:t>
            </a:r>
          </a:p>
        </p:txBody>
      </p:sp>
      <p:sp>
        <p:nvSpPr>
          <p:cNvPr id="20" name="Text Placeholder 6"/>
          <p:cNvSpPr>
            <a:spLocks noGrp="1"/>
          </p:cNvSpPr>
          <p:nvPr>
            <p:ph type="body" sz="quarter" idx="15" hasCustomPrompt="1"/>
          </p:nvPr>
        </p:nvSpPr>
        <p:spPr>
          <a:xfrm>
            <a:off x="274320" y="5540477"/>
            <a:ext cx="8595360" cy="274320"/>
          </a:xfrm>
        </p:spPr>
        <p:txBody>
          <a:bodyPr>
            <a:normAutofit/>
          </a:bodyPr>
          <a:lstStyle>
            <a:lvl1pPr marL="0" indent="0">
              <a:spcBef>
                <a:spcPts val="0"/>
              </a:spcBef>
              <a:buNone/>
              <a:defRPr sz="1400" baseline="0">
                <a:solidFill>
                  <a:srgbClr val="FFFFFF"/>
                </a:solidFill>
              </a:defRPr>
            </a:lvl1pPr>
          </a:lstStyle>
          <a:p>
            <a:pPr lvl="0"/>
            <a:r>
              <a:rPr lang="en-US" dirty="0" smtClean="0"/>
              <a:t>Click to add presentation event or location</a:t>
            </a:r>
          </a:p>
        </p:txBody>
      </p:sp>
    </p:spTree>
    <p:extLst>
      <p:ext uri="{BB962C8B-B14F-4D97-AF65-F5344CB8AC3E}">
        <p14:creationId xmlns:p14="http://schemas.microsoft.com/office/powerpoint/2010/main" val="316991131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 Content">
    <p:spTree>
      <p:nvGrpSpPr>
        <p:cNvPr id="1" name=""/>
        <p:cNvGrpSpPr/>
        <p:nvPr/>
      </p:nvGrpSpPr>
      <p:grpSpPr>
        <a:xfrm>
          <a:off x="0" y="0"/>
          <a:ext cx="0" cy="0"/>
          <a:chOff x="0" y="0"/>
          <a:chExt cx="0" cy="0"/>
        </a:xfrm>
      </p:grpSpPr>
      <p:sp>
        <p:nvSpPr>
          <p:cNvPr id="12" name="Rectangle 11"/>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11" name="Footer Placeholder 10"/>
          <p:cNvSpPr>
            <a:spLocks noGrp="1"/>
          </p:cNvSpPr>
          <p:nvPr>
            <p:ph type="ftr" sz="quarter" idx="12"/>
          </p:nvPr>
        </p:nvSpPr>
        <p:spPr>
          <a:xfrm>
            <a:off x="2743200" y="6356350"/>
            <a:ext cx="3657600" cy="365125"/>
          </a:xfrm>
        </p:spPr>
        <p:txBody>
          <a:bodyPr lIns="0" tIns="0" rIns="0" bIns="0"/>
          <a:lstStyle>
            <a:lvl1pPr>
              <a:defRPr sz="900">
                <a:latin typeface="Arial"/>
                <a:cs typeface="Arial"/>
              </a:defRPr>
            </a:lvl1pPr>
          </a:lstStyle>
          <a:p>
            <a:endParaRPr lang="en-US" dirty="0"/>
          </a:p>
        </p:txBody>
      </p:sp>
      <p:sp>
        <p:nvSpPr>
          <p:cNvPr id="16"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7"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8" name="Straight Connector 17"/>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9"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20" name="Content Placeholder 2"/>
          <p:cNvSpPr>
            <a:spLocks noGrp="1"/>
          </p:cNvSpPr>
          <p:nvPr>
            <p:ph idx="1"/>
          </p:nvPr>
        </p:nvSpPr>
        <p:spPr>
          <a:xfrm>
            <a:off x="274320" y="1600200"/>
            <a:ext cx="859536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marL="2286000" indent="0">
              <a:buNone/>
              <a:defRPr/>
            </a:lvl6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extLst>
      <p:ext uri="{BB962C8B-B14F-4D97-AF65-F5344CB8AC3E}">
        <p14:creationId xmlns:p14="http://schemas.microsoft.com/office/powerpoint/2010/main" val="93435662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 2-Column Content">
    <p:spTree>
      <p:nvGrpSpPr>
        <p:cNvPr id="1" name=""/>
        <p:cNvGrpSpPr/>
        <p:nvPr/>
      </p:nvGrpSpPr>
      <p:grpSpPr>
        <a:xfrm>
          <a:off x="0" y="0"/>
          <a:ext cx="0" cy="0"/>
          <a:chOff x="0" y="0"/>
          <a:chExt cx="0" cy="0"/>
        </a:xfrm>
      </p:grpSpPr>
      <p:sp>
        <p:nvSpPr>
          <p:cNvPr id="10" name="Rectangle 9"/>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18" name="Footer Placeholder 5"/>
          <p:cNvSpPr>
            <a:spLocks noGrp="1"/>
          </p:cNvSpPr>
          <p:nvPr>
            <p:ph type="ftr" sz="quarter" idx="11"/>
          </p:nvPr>
        </p:nvSpPr>
        <p:spPr>
          <a:xfrm>
            <a:off x="2743200" y="6356350"/>
            <a:ext cx="3657600" cy="365125"/>
          </a:xfrm>
        </p:spPr>
        <p:txBody>
          <a:bodyPr lIns="0" tIns="0" rIns="0" bIns="0"/>
          <a:lstStyle>
            <a:lvl1pPr>
              <a:defRPr sz="900">
                <a:latin typeface="Arial"/>
                <a:cs typeface="Arial"/>
              </a:defRPr>
            </a:lvl1pPr>
          </a:lstStyle>
          <a:p>
            <a:endParaRPr lang="en-US" dirty="0"/>
          </a:p>
        </p:txBody>
      </p:sp>
      <p:sp>
        <p:nvSpPr>
          <p:cNvPr id="20"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21"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22" name="Straight Connector 21"/>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23"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24" name="Content Placeholder 2"/>
          <p:cNvSpPr>
            <a:spLocks noGrp="1"/>
          </p:cNvSpPr>
          <p:nvPr>
            <p:ph sz="half" idx="1"/>
          </p:nvPr>
        </p:nvSpPr>
        <p:spPr>
          <a:xfrm>
            <a:off x="274320" y="1600200"/>
            <a:ext cx="411480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5" name="Content Placeholder 2"/>
          <p:cNvSpPr>
            <a:spLocks noGrp="1"/>
          </p:cNvSpPr>
          <p:nvPr>
            <p:ph sz="half" idx="13"/>
          </p:nvPr>
        </p:nvSpPr>
        <p:spPr>
          <a:xfrm>
            <a:off x="4754880" y="1600200"/>
            <a:ext cx="411480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837985856"/>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 2-Column Comparison">
    <p:spTree>
      <p:nvGrpSpPr>
        <p:cNvPr id="1" name=""/>
        <p:cNvGrpSpPr/>
        <p:nvPr/>
      </p:nvGrpSpPr>
      <p:grpSpPr>
        <a:xfrm>
          <a:off x="0" y="0"/>
          <a:ext cx="0" cy="0"/>
          <a:chOff x="0" y="0"/>
          <a:chExt cx="0" cy="0"/>
        </a:xfrm>
      </p:grpSpPr>
      <p:sp>
        <p:nvSpPr>
          <p:cNvPr id="12" name="Rectangle 11"/>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23" name="Footer Placeholder 7"/>
          <p:cNvSpPr>
            <a:spLocks noGrp="1"/>
          </p:cNvSpPr>
          <p:nvPr>
            <p:ph type="ftr" sz="quarter" idx="11"/>
          </p:nvPr>
        </p:nvSpPr>
        <p:spPr>
          <a:xfrm>
            <a:off x="2743200" y="6356350"/>
            <a:ext cx="3657600" cy="365125"/>
          </a:xfrm>
        </p:spPr>
        <p:txBody>
          <a:bodyPr lIns="0" tIns="0" rIns="0" bIns="0"/>
          <a:lstStyle>
            <a:lvl1pPr>
              <a:defRPr sz="900">
                <a:latin typeface="Arial"/>
                <a:cs typeface="Arial"/>
              </a:defRPr>
            </a:lvl1pPr>
          </a:lstStyle>
          <a:p>
            <a:endParaRPr lang="en-US" dirty="0"/>
          </a:p>
        </p:txBody>
      </p:sp>
      <p:sp>
        <p:nvSpPr>
          <p:cNvPr id="25"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26"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27" name="Straight Connector 26"/>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28"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29" name="Content Placeholder 2"/>
          <p:cNvSpPr>
            <a:spLocks noGrp="1"/>
          </p:cNvSpPr>
          <p:nvPr>
            <p:ph sz="half" idx="13"/>
          </p:nvPr>
        </p:nvSpPr>
        <p:spPr>
          <a:xfrm>
            <a:off x="274320" y="2286000"/>
            <a:ext cx="4114800" cy="38862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Content Placeholder 2"/>
          <p:cNvSpPr>
            <a:spLocks noGrp="1"/>
          </p:cNvSpPr>
          <p:nvPr>
            <p:ph sz="half" idx="14"/>
          </p:nvPr>
        </p:nvSpPr>
        <p:spPr>
          <a:xfrm>
            <a:off x="4754880" y="2286000"/>
            <a:ext cx="4114800" cy="38862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1" name="Text Placeholder 2"/>
          <p:cNvSpPr>
            <a:spLocks noGrp="1"/>
          </p:cNvSpPr>
          <p:nvPr>
            <p:ph type="body" idx="1"/>
          </p:nvPr>
        </p:nvSpPr>
        <p:spPr>
          <a:xfrm>
            <a:off x="274320" y="1600200"/>
            <a:ext cx="4114800" cy="640080"/>
          </a:xfrm>
        </p:spPr>
        <p:txBody>
          <a:bodyPr lIns="0" tIns="0" rIns="0" bIns="0" anchor="t">
            <a:sp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32" name="Text Placeholder 4"/>
          <p:cNvSpPr>
            <a:spLocks noGrp="1"/>
          </p:cNvSpPr>
          <p:nvPr>
            <p:ph type="body" sz="quarter" idx="3"/>
          </p:nvPr>
        </p:nvSpPr>
        <p:spPr>
          <a:xfrm>
            <a:off x="4754880" y="1600200"/>
            <a:ext cx="4114800" cy="640080"/>
          </a:xfrm>
        </p:spPr>
        <p:txBody>
          <a:bodyPr lIns="0" tIns="0" rIns="0" bIns="0" anchor="t">
            <a:sp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Tree>
    <p:extLst>
      <p:ext uri="{BB962C8B-B14F-4D97-AF65-F5344CB8AC3E}">
        <p14:creationId xmlns:p14="http://schemas.microsoft.com/office/powerpoint/2010/main" val="1193287708"/>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 Picture with Caption">
    <p:spTree>
      <p:nvGrpSpPr>
        <p:cNvPr id="1" name=""/>
        <p:cNvGrpSpPr/>
        <p:nvPr/>
      </p:nvGrpSpPr>
      <p:grpSpPr>
        <a:xfrm>
          <a:off x="0" y="0"/>
          <a:ext cx="0" cy="0"/>
          <a:chOff x="0" y="0"/>
          <a:chExt cx="0" cy="0"/>
        </a:xfrm>
      </p:grpSpPr>
      <p:sp>
        <p:nvSpPr>
          <p:cNvPr id="10" name="Rectangle 9"/>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18" name="Footer Placeholder 5"/>
          <p:cNvSpPr>
            <a:spLocks noGrp="1"/>
          </p:cNvSpPr>
          <p:nvPr>
            <p:ph type="ftr" sz="quarter" idx="11"/>
          </p:nvPr>
        </p:nvSpPr>
        <p:spPr>
          <a:xfrm>
            <a:off x="2743200" y="6356350"/>
            <a:ext cx="3657600" cy="365125"/>
          </a:xfrm>
        </p:spPr>
        <p:txBody>
          <a:bodyPr lIns="0" tIns="0" rIns="0" bIns="0"/>
          <a:lstStyle>
            <a:lvl1pPr>
              <a:defRPr sz="900">
                <a:latin typeface="Arial"/>
                <a:cs typeface="Arial"/>
              </a:defRPr>
            </a:lvl1pPr>
          </a:lstStyle>
          <a:p>
            <a:endParaRPr lang="en-US" dirty="0"/>
          </a:p>
        </p:txBody>
      </p:sp>
      <p:sp>
        <p:nvSpPr>
          <p:cNvPr id="20" name="Date Placeholder 3"/>
          <p:cNvSpPr>
            <a:spLocks noGrp="1"/>
          </p:cNvSpPr>
          <p:nvPr>
            <p:ph type="dt" sz="half" idx="1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21"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22" name="Straight Connector 21"/>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23"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24" name="Picture Placeholder 2"/>
          <p:cNvSpPr>
            <a:spLocks noGrp="1"/>
          </p:cNvSpPr>
          <p:nvPr>
            <p:ph type="pic" idx="1"/>
          </p:nvPr>
        </p:nvSpPr>
        <p:spPr>
          <a:xfrm>
            <a:off x="274320" y="1600200"/>
            <a:ext cx="8595360" cy="3657600"/>
          </a:xfrm>
        </p:spPr>
        <p:txBody>
          <a:bodyPr lIns="0" tIns="0" rIns="0" bIns="0" anchor="ctr">
            <a:spAutoFit/>
          </a:bodyPr>
          <a:lstStyle>
            <a:lvl1pPr marL="0" indent="0" algn="ctr">
              <a:buNone/>
              <a:defRPr sz="1800" i="1">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25" name="Text Placeholder 3"/>
          <p:cNvSpPr>
            <a:spLocks noGrp="1"/>
          </p:cNvSpPr>
          <p:nvPr>
            <p:ph type="body" sz="half" idx="2"/>
          </p:nvPr>
        </p:nvSpPr>
        <p:spPr>
          <a:xfrm>
            <a:off x="274320" y="5486400"/>
            <a:ext cx="8595360" cy="685800"/>
          </a:xfrm>
        </p:spPr>
        <p:txBody>
          <a:bodyPr lIns="0" tIns="0" rIns="0" bIns="0">
            <a:spAutoFit/>
          </a:bodyPr>
          <a:lstStyle>
            <a:lvl1pPr marL="0" indent="0">
              <a:buNone/>
              <a:defRPr sz="1400">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226962524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Rectangle 7"/>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12" name="Footer Placeholder 3"/>
          <p:cNvSpPr>
            <a:spLocks noGrp="1"/>
          </p:cNvSpPr>
          <p:nvPr>
            <p:ph type="ftr" sz="quarter" idx="11"/>
          </p:nvPr>
        </p:nvSpPr>
        <p:spPr>
          <a:xfrm>
            <a:off x="2743200" y="6356350"/>
            <a:ext cx="3657600" cy="365125"/>
          </a:xfrm>
        </p:spPr>
        <p:txBody>
          <a:bodyPr lIns="0" tIns="0" rIns="0" bIns="0"/>
          <a:lstStyle>
            <a:lvl1pPr>
              <a:defRPr sz="900">
                <a:latin typeface="Arial"/>
                <a:cs typeface="Arial"/>
              </a:defRPr>
            </a:lvl1pPr>
          </a:lstStyle>
          <a:p>
            <a:endParaRPr lang="en-US" dirty="0"/>
          </a:p>
        </p:txBody>
      </p:sp>
      <p:sp>
        <p:nvSpPr>
          <p:cNvPr id="13"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4"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5" name="Straight Connector 14"/>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7"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155347368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2-Column Content">
    <p:spTree>
      <p:nvGrpSpPr>
        <p:cNvPr id="1" name=""/>
        <p:cNvGrpSpPr/>
        <p:nvPr/>
      </p:nvGrpSpPr>
      <p:grpSpPr>
        <a:xfrm>
          <a:off x="0" y="0"/>
          <a:ext cx="0" cy="0"/>
          <a:chOff x="0" y="0"/>
          <a:chExt cx="0" cy="0"/>
        </a:xfrm>
      </p:grpSpPr>
      <p:sp>
        <p:nvSpPr>
          <p:cNvPr id="11" name="Rectangle 10"/>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3" name="Content Placeholder 2"/>
          <p:cNvSpPr>
            <a:spLocks noGrp="1"/>
          </p:cNvSpPr>
          <p:nvPr userDrawn="1">
            <p:ph sz="half" idx="1"/>
          </p:nvPr>
        </p:nvSpPr>
        <p:spPr>
          <a:xfrm>
            <a:off x="274320" y="1600200"/>
            <a:ext cx="411480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userDrawn="1">
            <p:ph type="dt" sz="half" idx="10"/>
          </p:nvPr>
        </p:nvSpPr>
        <p:spPr>
          <a:xfrm>
            <a:off x="6858000" y="6356350"/>
            <a:ext cx="1600200" cy="365125"/>
          </a:xfrm>
        </p:spPr>
        <p:txBody>
          <a:bodyPr lIns="0" tIns="0" rIns="0" bIns="0"/>
          <a:lstStyle>
            <a:lvl1pPr algn="r">
              <a:defRPr sz="900">
                <a:latin typeface="Arial"/>
                <a:cs typeface="Arial"/>
              </a:defRPr>
            </a:lvl1pPr>
          </a:lstStyle>
          <a:p>
            <a:fld id="{F94078E1-36D5-174D-8FFC-59889EFD308B}" type="datetime4">
              <a:rPr lang="en-US" smtClean="0"/>
              <a:pPr/>
              <a:t>November 2, 2015</a:t>
            </a:fld>
            <a:endParaRPr lang="en-US"/>
          </a:p>
        </p:txBody>
      </p:sp>
      <p:sp>
        <p:nvSpPr>
          <p:cNvPr id="6" name="Footer Placeholder 5"/>
          <p:cNvSpPr>
            <a:spLocks noGrp="1"/>
          </p:cNvSpPr>
          <p:nvPr userDrawn="1">
            <p:ph type="ftr" sz="quarter" idx="11"/>
          </p:nvPr>
        </p:nvSpPr>
        <p:spPr/>
        <p:txBody>
          <a:bodyPr lIns="0" tIns="0" rIns="0" bIns="0"/>
          <a:lstStyle>
            <a:lvl1pPr>
              <a:defRPr sz="900">
                <a:latin typeface="Arial"/>
                <a:cs typeface="Arial"/>
              </a:defRPr>
            </a:lvl1pPr>
          </a:lstStyle>
          <a:p>
            <a:endParaRPr lang="en-US" dirty="0"/>
          </a:p>
        </p:txBody>
      </p:sp>
      <p:sp>
        <p:nvSpPr>
          <p:cNvPr id="10" name="Content Placeholder 2"/>
          <p:cNvSpPr>
            <a:spLocks noGrp="1"/>
          </p:cNvSpPr>
          <p:nvPr>
            <p:ph sz="half" idx="13"/>
          </p:nvPr>
        </p:nvSpPr>
        <p:spPr>
          <a:xfrm>
            <a:off x="4754880" y="1600200"/>
            <a:ext cx="411480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Slide Number Placeholder 5"/>
          <p:cNvSpPr>
            <a:spLocks noGrp="1"/>
          </p:cNvSpPr>
          <p:nvPr>
            <p:ph type="sldNum" sz="quarter" idx="14"/>
          </p:nvPr>
        </p:nvSpPr>
        <p:spPr>
          <a:xfrm>
            <a:off x="8741664" y="6356350"/>
            <a:ext cx="301752" cy="365125"/>
          </a:xfrm>
          <a:prstGeom prst="rect">
            <a:avLst/>
          </a:prstGeom>
        </p:spPr>
        <p:txBody>
          <a:bodyPr/>
          <a:lstStyle>
            <a:lvl1pPr algn="l">
              <a:defRPr sz="900" b="1">
                <a:solidFill>
                  <a:srgbClr val="707276"/>
                </a:solidFill>
              </a:defRPr>
            </a:lvl1pPr>
          </a:lstStyle>
          <a:p>
            <a:fld id="{03722D57-58D6-9447-A6D5-A97F6C35A8FB}" type="slidenum">
              <a:rPr lang="en-US" smtClean="0"/>
              <a:pPr/>
              <a:t>‹#›</a:t>
            </a:fld>
            <a:endParaRPr lang="en-US" dirty="0"/>
          </a:p>
        </p:txBody>
      </p:sp>
      <p:cxnSp>
        <p:nvCxnSpPr>
          <p:cNvPr id="17" name="Straight Connector 16"/>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8" name="Title 1"/>
          <p:cNvSpPr>
            <a:spLocks noGrp="1"/>
          </p:cNvSpPr>
          <p:nvPr>
            <p:ph type="title"/>
          </p:nvPr>
        </p:nvSpPr>
        <p:spPr>
          <a:xfrm>
            <a:off x="274320" y="201168"/>
            <a:ext cx="6629400" cy="868680"/>
          </a:xfrm>
        </p:spPr>
        <p:txBody>
          <a:bodyPr lIns="0" tIns="0" rIns="0" bIns="0" anchor="b" anchorCtr="0">
            <a:noAutofit/>
          </a:bodyPr>
          <a:lstStyle>
            <a:lvl1pPr algn="l">
              <a:defRPr sz="2600" b="1">
                <a:solidFill>
                  <a:srgbClr val="FFFFFF"/>
                </a:solidFill>
                <a:latin typeface="Arial"/>
                <a:cs typeface="Arial"/>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ull-Color Background">
    <p:spTree>
      <p:nvGrpSpPr>
        <p:cNvPr id="1" name=""/>
        <p:cNvGrpSpPr/>
        <p:nvPr/>
      </p:nvGrpSpPr>
      <p:grpSpPr>
        <a:xfrm>
          <a:off x="0" y="0"/>
          <a:ext cx="0" cy="0"/>
          <a:chOff x="0" y="0"/>
          <a:chExt cx="0" cy="0"/>
        </a:xfrm>
      </p:grpSpPr>
      <p:sp>
        <p:nvSpPr>
          <p:cNvPr id="6" name="Footer Placeholder 10"/>
          <p:cNvSpPr>
            <a:spLocks noGrp="1"/>
          </p:cNvSpPr>
          <p:nvPr>
            <p:ph type="ftr" sz="quarter" idx="12"/>
          </p:nvPr>
        </p:nvSpPr>
        <p:spPr>
          <a:xfrm>
            <a:off x="2743200" y="6356350"/>
            <a:ext cx="3657600" cy="365125"/>
          </a:xfrm>
        </p:spPr>
        <p:txBody>
          <a:bodyPr lIns="0" tIns="0" rIns="0" bIns="0"/>
          <a:lstStyle>
            <a:lvl1pPr>
              <a:defRPr sz="900">
                <a:solidFill>
                  <a:srgbClr val="FFFFFF"/>
                </a:solidFill>
                <a:latin typeface="Arial"/>
                <a:cs typeface="Arial"/>
              </a:defRPr>
            </a:lvl1pPr>
          </a:lstStyle>
          <a:p>
            <a:endParaRPr lang="en-US" dirty="0"/>
          </a:p>
        </p:txBody>
      </p:sp>
      <p:sp>
        <p:nvSpPr>
          <p:cNvPr id="11"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FFFFFF"/>
                </a:solidFill>
                <a:latin typeface="Arial"/>
                <a:cs typeface="Arial"/>
              </a:defRPr>
            </a:lvl1pPr>
          </a:lstStyle>
          <a:p>
            <a:fld id="{1205DB16-F3E1-7B41-BE18-DA9132C94C8C}" type="datetime4">
              <a:rPr lang="en-US" smtClean="0"/>
              <a:pPr/>
              <a:t>November 2, 2015</a:t>
            </a:fld>
            <a:endParaRPr lang="en-US" dirty="0"/>
          </a:p>
        </p:txBody>
      </p:sp>
      <p:sp>
        <p:nvSpPr>
          <p:cNvPr id="12"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FFFFFF"/>
                </a:solidFill>
                <a:latin typeface="Arial"/>
                <a:cs typeface="Arial"/>
              </a:defRPr>
            </a:lvl1pPr>
          </a:lstStyle>
          <a:p>
            <a:fld id="{03722D57-58D6-9447-A6D5-A97F6C35A8FB}" type="slidenum">
              <a:rPr lang="en-US" smtClean="0"/>
              <a:pPr/>
              <a:t>‹#›</a:t>
            </a:fld>
            <a:endParaRPr lang="en-US" dirty="0"/>
          </a:p>
        </p:txBody>
      </p:sp>
      <p:sp>
        <p:nvSpPr>
          <p:cNvPr id="14"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15" name="Content Placeholder 2"/>
          <p:cNvSpPr>
            <a:spLocks noGrp="1"/>
          </p:cNvSpPr>
          <p:nvPr>
            <p:ph idx="1"/>
          </p:nvPr>
        </p:nvSpPr>
        <p:spPr>
          <a:xfrm>
            <a:off x="274320" y="1600200"/>
            <a:ext cx="8595360" cy="4572000"/>
          </a:xfrm>
        </p:spPr>
        <p:txBody>
          <a:bodyPr lIns="0" tIns="0" rIns="0" bIns="0">
            <a:spAutoFit/>
          </a:bodyPr>
          <a:lstStyle>
            <a:lvl1pPr marL="342900" indent="-342900">
              <a:buSzPct val="100000"/>
              <a:buFontTx/>
              <a:buBlip>
                <a:blip r:embed="rId2"/>
              </a:buBlip>
              <a:defRPr sz="2000">
                <a:solidFill>
                  <a:srgbClr val="FFFFFF"/>
                </a:solidFill>
                <a:latin typeface="Arial"/>
                <a:cs typeface="Arial"/>
              </a:defRPr>
            </a:lvl1pPr>
            <a:lvl2pPr marL="742950" indent="-285750">
              <a:buSzPct val="100000"/>
              <a:buFontTx/>
              <a:buBlip>
                <a:blip r:embed="rId3"/>
              </a:buBlip>
              <a:defRPr sz="1800">
                <a:solidFill>
                  <a:srgbClr val="FFFFFF"/>
                </a:solidFill>
                <a:latin typeface="Arial"/>
                <a:cs typeface="Arial"/>
              </a:defRPr>
            </a:lvl2pPr>
            <a:lvl3pPr marL="1143000" indent="-228600">
              <a:buSzPct val="100000"/>
              <a:buFontTx/>
              <a:buBlip>
                <a:blip r:embed="rId4"/>
              </a:buBlip>
              <a:defRPr sz="1600">
                <a:solidFill>
                  <a:srgbClr val="FFFFFF"/>
                </a:solidFill>
                <a:latin typeface="Arial"/>
                <a:cs typeface="Arial"/>
              </a:defRPr>
            </a:lvl3pPr>
            <a:lvl4pPr marL="1600200" indent="-228600">
              <a:buSzPct val="100000"/>
              <a:buFontTx/>
              <a:buBlip>
                <a:blip r:embed="rId5"/>
              </a:buBlip>
              <a:defRPr sz="1400">
                <a:solidFill>
                  <a:srgbClr val="FFFFFF"/>
                </a:solidFill>
                <a:latin typeface="Arial"/>
                <a:cs typeface="Arial"/>
              </a:defRPr>
            </a:lvl4pPr>
            <a:lvl5pPr marL="2057400" indent="-228600">
              <a:buSzPct val="100000"/>
              <a:buFontTx/>
              <a:buBlip>
                <a:blip r:embed="rId2"/>
              </a:buBlip>
              <a:defRPr sz="1400">
                <a:solidFill>
                  <a:srgbClr val="FFFFFF"/>
                </a:solidFill>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2493763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ull-Color Background + 2-Column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a:xfrm>
            <a:off x="2743200" y="6356350"/>
            <a:ext cx="3657600" cy="365125"/>
          </a:xfrm>
        </p:spPr>
        <p:txBody>
          <a:bodyPr lIns="0" tIns="0" rIns="0" bIns="0"/>
          <a:lstStyle>
            <a:lvl1pPr>
              <a:defRPr sz="900">
                <a:solidFill>
                  <a:srgbClr val="FFFFFF"/>
                </a:solidFill>
                <a:latin typeface="Arial"/>
                <a:cs typeface="Arial"/>
              </a:defRPr>
            </a:lvl1pPr>
          </a:lstStyle>
          <a:p>
            <a:endParaRPr lang="en-US" dirty="0"/>
          </a:p>
        </p:txBody>
      </p:sp>
      <p:sp>
        <p:nvSpPr>
          <p:cNvPr id="14"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FFFFFF"/>
                </a:solidFill>
                <a:latin typeface="Arial"/>
                <a:cs typeface="Arial"/>
              </a:defRPr>
            </a:lvl1pPr>
          </a:lstStyle>
          <a:p>
            <a:fld id="{1205DB16-F3E1-7B41-BE18-DA9132C94C8C}" type="datetime4">
              <a:rPr lang="en-US" smtClean="0"/>
              <a:pPr/>
              <a:t>November 2, 2015</a:t>
            </a:fld>
            <a:endParaRPr lang="en-US" dirty="0"/>
          </a:p>
        </p:txBody>
      </p:sp>
      <p:sp>
        <p:nvSpPr>
          <p:cNvPr id="15"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FFFFFF"/>
                </a:solidFill>
                <a:latin typeface="Arial"/>
                <a:cs typeface="Arial"/>
              </a:defRPr>
            </a:lvl1pPr>
          </a:lstStyle>
          <a:p>
            <a:fld id="{03722D57-58D6-9447-A6D5-A97F6C35A8FB}" type="slidenum">
              <a:rPr lang="en-US" smtClean="0"/>
              <a:pPr/>
              <a:t>‹#›</a:t>
            </a:fld>
            <a:endParaRPr lang="en-US" dirty="0"/>
          </a:p>
        </p:txBody>
      </p:sp>
      <p:sp>
        <p:nvSpPr>
          <p:cNvPr id="17"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18" name="Content Placeholder 2"/>
          <p:cNvSpPr>
            <a:spLocks noGrp="1"/>
          </p:cNvSpPr>
          <p:nvPr>
            <p:ph idx="13"/>
          </p:nvPr>
        </p:nvSpPr>
        <p:spPr>
          <a:xfrm>
            <a:off x="274320" y="1600200"/>
            <a:ext cx="4114800" cy="4572000"/>
          </a:xfrm>
        </p:spPr>
        <p:txBody>
          <a:bodyPr lIns="0" tIns="0" rIns="0" bIns="0">
            <a:spAutoFit/>
          </a:bodyPr>
          <a:lstStyle>
            <a:lvl1pPr marL="342900" indent="-342900">
              <a:buSzPct val="100000"/>
              <a:buFontTx/>
              <a:buBlip>
                <a:blip r:embed="rId2"/>
              </a:buBlip>
              <a:defRPr sz="2000">
                <a:solidFill>
                  <a:srgbClr val="FFFFFF"/>
                </a:solidFill>
                <a:latin typeface="Arial"/>
                <a:cs typeface="Arial"/>
              </a:defRPr>
            </a:lvl1pPr>
            <a:lvl2pPr marL="742950" indent="-285750">
              <a:buSzPct val="100000"/>
              <a:buFontTx/>
              <a:buBlip>
                <a:blip r:embed="rId3"/>
              </a:buBlip>
              <a:defRPr sz="1800">
                <a:solidFill>
                  <a:srgbClr val="FFFFFF"/>
                </a:solidFill>
                <a:latin typeface="Arial"/>
                <a:cs typeface="Arial"/>
              </a:defRPr>
            </a:lvl2pPr>
            <a:lvl3pPr marL="1143000" indent="-228600">
              <a:buSzPct val="100000"/>
              <a:buFontTx/>
              <a:buBlip>
                <a:blip r:embed="rId4"/>
              </a:buBlip>
              <a:defRPr sz="1600">
                <a:solidFill>
                  <a:srgbClr val="FFFFFF"/>
                </a:solidFill>
                <a:latin typeface="Arial"/>
                <a:cs typeface="Arial"/>
              </a:defRPr>
            </a:lvl3pPr>
            <a:lvl4pPr marL="1600200" indent="-228600">
              <a:buSzPct val="100000"/>
              <a:buFontTx/>
              <a:buBlip>
                <a:blip r:embed="rId5"/>
              </a:buBlip>
              <a:defRPr sz="1400">
                <a:solidFill>
                  <a:srgbClr val="FFFFFF"/>
                </a:solidFill>
                <a:latin typeface="Arial"/>
                <a:cs typeface="Arial"/>
              </a:defRPr>
            </a:lvl4pPr>
            <a:lvl5pPr marL="2057400" indent="-228600">
              <a:buSzPct val="100000"/>
              <a:buFontTx/>
              <a:buBlip>
                <a:blip r:embed="rId2"/>
              </a:buBlip>
              <a:defRPr sz="1400">
                <a:solidFill>
                  <a:srgbClr val="FFFFFF"/>
                </a:solidFill>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2"/>
          <p:cNvSpPr>
            <a:spLocks noGrp="1"/>
          </p:cNvSpPr>
          <p:nvPr>
            <p:ph idx="14"/>
          </p:nvPr>
        </p:nvSpPr>
        <p:spPr>
          <a:xfrm>
            <a:off x="4754880" y="1600200"/>
            <a:ext cx="4114800" cy="4572000"/>
          </a:xfrm>
        </p:spPr>
        <p:txBody>
          <a:bodyPr lIns="0" tIns="0" rIns="0" bIns="0">
            <a:spAutoFit/>
          </a:bodyPr>
          <a:lstStyle>
            <a:lvl1pPr marL="342900" indent="-342900">
              <a:buSzPct val="100000"/>
              <a:buFontTx/>
              <a:buBlip>
                <a:blip r:embed="rId2"/>
              </a:buBlip>
              <a:defRPr sz="2000">
                <a:solidFill>
                  <a:srgbClr val="FFFFFF"/>
                </a:solidFill>
                <a:latin typeface="Arial"/>
                <a:cs typeface="Arial"/>
              </a:defRPr>
            </a:lvl1pPr>
            <a:lvl2pPr marL="742950" indent="-285750">
              <a:buSzPct val="100000"/>
              <a:buFontTx/>
              <a:buBlip>
                <a:blip r:embed="rId3"/>
              </a:buBlip>
              <a:defRPr sz="1800">
                <a:solidFill>
                  <a:srgbClr val="FFFFFF"/>
                </a:solidFill>
                <a:latin typeface="Arial"/>
                <a:cs typeface="Arial"/>
              </a:defRPr>
            </a:lvl2pPr>
            <a:lvl3pPr marL="1143000" indent="-228600">
              <a:buSzPct val="100000"/>
              <a:buFontTx/>
              <a:buBlip>
                <a:blip r:embed="rId4"/>
              </a:buBlip>
              <a:defRPr sz="1600">
                <a:solidFill>
                  <a:srgbClr val="FFFFFF"/>
                </a:solidFill>
                <a:latin typeface="Arial"/>
                <a:cs typeface="Arial"/>
              </a:defRPr>
            </a:lvl3pPr>
            <a:lvl4pPr marL="1600200" indent="-228600">
              <a:buSzPct val="100000"/>
              <a:buFontTx/>
              <a:buBlip>
                <a:blip r:embed="rId5"/>
              </a:buBlip>
              <a:defRPr sz="1400">
                <a:solidFill>
                  <a:srgbClr val="FFFFFF"/>
                </a:solidFill>
                <a:latin typeface="Arial"/>
                <a:cs typeface="Arial"/>
              </a:defRPr>
            </a:lvl4pPr>
            <a:lvl5pPr marL="2057400" indent="-228600">
              <a:buSzPct val="100000"/>
              <a:buFontTx/>
              <a:buBlip>
                <a:blip r:embed="rId2"/>
              </a:buBlip>
              <a:defRPr sz="1400">
                <a:solidFill>
                  <a:srgbClr val="FFFFFF"/>
                </a:solidFill>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7783901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ull-Color Background + 2-Column Comparison">
    <p:spTree>
      <p:nvGrpSpPr>
        <p:cNvPr id="1" name=""/>
        <p:cNvGrpSpPr/>
        <p:nvPr/>
      </p:nvGrpSpPr>
      <p:grpSpPr>
        <a:xfrm>
          <a:off x="0" y="0"/>
          <a:ext cx="0" cy="0"/>
          <a:chOff x="0" y="0"/>
          <a:chExt cx="0" cy="0"/>
        </a:xfrm>
      </p:grpSpPr>
      <p:sp>
        <p:nvSpPr>
          <p:cNvPr id="8" name="Footer Placeholder 7"/>
          <p:cNvSpPr>
            <a:spLocks noGrp="1"/>
          </p:cNvSpPr>
          <p:nvPr>
            <p:ph type="ftr" sz="quarter" idx="11"/>
          </p:nvPr>
        </p:nvSpPr>
        <p:spPr>
          <a:xfrm>
            <a:off x="2743200" y="6356350"/>
            <a:ext cx="3657600" cy="365125"/>
          </a:xfrm>
        </p:spPr>
        <p:txBody>
          <a:bodyPr lIns="0" tIns="0" rIns="0" bIns="0"/>
          <a:lstStyle>
            <a:lvl1pPr>
              <a:defRPr sz="900">
                <a:solidFill>
                  <a:srgbClr val="FFFFFF"/>
                </a:solidFill>
                <a:latin typeface="Arial"/>
                <a:cs typeface="Arial"/>
              </a:defRPr>
            </a:lvl1pPr>
          </a:lstStyle>
          <a:p>
            <a:endParaRPr lang="en-US" dirty="0"/>
          </a:p>
        </p:txBody>
      </p:sp>
      <p:sp>
        <p:nvSpPr>
          <p:cNvPr id="18"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FFFFFF"/>
                </a:solidFill>
                <a:latin typeface="Arial"/>
                <a:cs typeface="Arial"/>
              </a:defRPr>
            </a:lvl1pPr>
          </a:lstStyle>
          <a:p>
            <a:fld id="{1205DB16-F3E1-7B41-BE18-DA9132C94C8C}" type="datetime4">
              <a:rPr lang="en-US" smtClean="0"/>
              <a:pPr/>
              <a:t>November 2, 2015</a:t>
            </a:fld>
            <a:endParaRPr lang="en-US" dirty="0"/>
          </a:p>
        </p:txBody>
      </p:sp>
      <p:sp>
        <p:nvSpPr>
          <p:cNvPr id="19"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FFFFFF"/>
                </a:solidFill>
                <a:latin typeface="Arial"/>
                <a:cs typeface="Arial"/>
              </a:defRPr>
            </a:lvl1pPr>
          </a:lstStyle>
          <a:p>
            <a:fld id="{03722D57-58D6-9447-A6D5-A97F6C35A8FB}" type="slidenum">
              <a:rPr lang="en-US" smtClean="0"/>
              <a:pPr/>
              <a:t>‹#›</a:t>
            </a:fld>
            <a:endParaRPr lang="en-US" dirty="0"/>
          </a:p>
        </p:txBody>
      </p:sp>
      <p:sp>
        <p:nvSpPr>
          <p:cNvPr id="21"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22" name="Text Placeholder 2"/>
          <p:cNvSpPr>
            <a:spLocks noGrp="1"/>
          </p:cNvSpPr>
          <p:nvPr>
            <p:ph type="body" idx="1"/>
          </p:nvPr>
        </p:nvSpPr>
        <p:spPr>
          <a:xfrm>
            <a:off x="274320" y="1600200"/>
            <a:ext cx="4114800" cy="640080"/>
          </a:xfrm>
        </p:spPr>
        <p:txBody>
          <a:bodyPr lIns="0" tIns="0" rIns="0" bIns="0" anchor="t">
            <a:spAutoFit/>
          </a:bodyPr>
          <a:lstStyle>
            <a:lvl1pPr marL="0" indent="0">
              <a:buNone/>
              <a:defRPr sz="2000" b="1">
                <a:solidFill>
                  <a:srgbClr val="FFFFFF"/>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23" name="Text Placeholder 4"/>
          <p:cNvSpPr>
            <a:spLocks noGrp="1"/>
          </p:cNvSpPr>
          <p:nvPr>
            <p:ph type="body" sz="quarter" idx="3"/>
          </p:nvPr>
        </p:nvSpPr>
        <p:spPr>
          <a:xfrm>
            <a:off x="4754880" y="1600200"/>
            <a:ext cx="4114800" cy="640080"/>
          </a:xfrm>
        </p:spPr>
        <p:txBody>
          <a:bodyPr lIns="0" tIns="0" rIns="0" bIns="0" anchor="t">
            <a:spAutoFit/>
          </a:bodyPr>
          <a:lstStyle>
            <a:lvl1pPr marL="0" indent="0">
              <a:buNone/>
              <a:defRPr sz="2000" b="1">
                <a:solidFill>
                  <a:srgbClr val="FFFFFF"/>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24" name="Content Placeholder 2"/>
          <p:cNvSpPr>
            <a:spLocks noGrp="1"/>
          </p:cNvSpPr>
          <p:nvPr>
            <p:ph idx="13"/>
          </p:nvPr>
        </p:nvSpPr>
        <p:spPr>
          <a:xfrm>
            <a:off x="274320" y="2286000"/>
            <a:ext cx="4114800" cy="3886200"/>
          </a:xfrm>
        </p:spPr>
        <p:txBody>
          <a:bodyPr lIns="0" tIns="0" rIns="0" bIns="0">
            <a:spAutoFit/>
          </a:bodyPr>
          <a:lstStyle>
            <a:lvl1pPr marL="342900" indent="-342900">
              <a:buSzPct val="100000"/>
              <a:buFontTx/>
              <a:buBlip>
                <a:blip r:embed="rId2"/>
              </a:buBlip>
              <a:defRPr sz="2000">
                <a:solidFill>
                  <a:srgbClr val="FFFFFF"/>
                </a:solidFill>
                <a:latin typeface="Arial"/>
                <a:cs typeface="Arial"/>
              </a:defRPr>
            </a:lvl1pPr>
            <a:lvl2pPr marL="742950" indent="-285750">
              <a:buSzPct val="100000"/>
              <a:buFontTx/>
              <a:buBlip>
                <a:blip r:embed="rId3"/>
              </a:buBlip>
              <a:defRPr sz="1800">
                <a:solidFill>
                  <a:srgbClr val="FFFFFF"/>
                </a:solidFill>
                <a:latin typeface="Arial"/>
                <a:cs typeface="Arial"/>
              </a:defRPr>
            </a:lvl2pPr>
            <a:lvl3pPr marL="1143000" indent="-228600">
              <a:buSzPct val="100000"/>
              <a:buFontTx/>
              <a:buBlip>
                <a:blip r:embed="rId4"/>
              </a:buBlip>
              <a:defRPr sz="1600">
                <a:solidFill>
                  <a:srgbClr val="FFFFFF"/>
                </a:solidFill>
                <a:latin typeface="Arial"/>
                <a:cs typeface="Arial"/>
              </a:defRPr>
            </a:lvl3pPr>
            <a:lvl4pPr marL="1600200" indent="-228600">
              <a:buSzPct val="100000"/>
              <a:buFontTx/>
              <a:buBlip>
                <a:blip r:embed="rId5"/>
              </a:buBlip>
              <a:defRPr sz="1400">
                <a:solidFill>
                  <a:srgbClr val="FFFFFF"/>
                </a:solidFill>
                <a:latin typeface="Arial"/>
                <a:cs typeface="Arial"/>
              </a:defRPr>
            </a:lvl4pPr>
            <a:lvl5pPr marL="2057400" indent="-228600">
              <a:buSzPct val="100000"/>
              <a:buFontTx/>
              <a:buBlip>
                <a:blip r:embed="rId2"/>
              </a:buBlip>
              <a:defRPr sz="1400">
                <a:solidFill>
                  <a:srgbClr val="FFFFFF"/>
                </a:solidFill>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5" name="Content Placeholder 2"/>
          <p:cNvSpPr>
            <a:spLocks noGrp="1"/>
          </p:cNvSpPr>
          <p:nvPr>
            <p:ph idx="14"/>
          </p:nvPr>
        </p:nvSpPr>
        <p:spPr>
          <a:xfrm>
            <a:off x="4754880" y="2286000"/>
            <a:ext cx="4114800" cy="3886200"/>
          </a:xfrm>
        </p:spPr>
        <p:txBody>
          <a:bodyPr lIns="0" tIns="0" rIns="0" bIns="0">
            <a:spAutoFit/>
          </a:bodyPr>
          <a:lstStyle>
            <a:lvl1pPr marL="342900" indent="-342900">
              <a:buSzPct val="100000"/>
              <a:buFontTx/>
              <a:buBlip>
                <a:blip r:embed="rId2"/>
              </a:buBlip>
              <a:defRPr sz="2000">
                <a:solidFill>
                  <a:srgbClr val="FFFFFF"/>
                </a:solidFill>
                <a:latin typeface="Arial"/>
                <a:cs typeface="Arial"/>
              </a:defRPr>
            </a:lvl1pPr>
            <a:lvl2pPr marL="742950" indent="-285750">
              <a:buSzPct val="100000"/>
              <a:buFontTx/>
              <a:buBlip>
                <a:blip r:embed="rId3"/>
              </a:buBlip>
              <a:defRPr sz="1800">
                <a:solidFill>
                  <a:srgbClr val="FFFFFF"/>
                </a:solidFill>
                <a:latin typeface="Arial"/>
                <a:cs typeface="Arial"/>
              </a:defRPr>
            </a:lvl2pPr>
            <a:lvl3pPr marL="1143000" indent="-228600">
              <a:buSzPct val="100000"/>
              <a:buFontTx/>
              <a:buBlip>
                <a:blip r:embed="rId4"/>
              </a:buBlip>
              <a:defRPr sz="1600">
                <a:solidFill>
                  <a:srgbClr val="FFFFFF"/>
                </a:solidFill>
                <a:latin typeface="Arial"/>
                <a:cs typeface="Arial"/>
              </a:defRPr>
            </a:lvl3pPr>
            <a:lvl4pPr marL="1600200" indent="-228600">
              <a:buSzPct val="100000"/>
              <a:buFontTx/>
              <a:buBlip>
                <a:blip r:embed="rId5"/>
              </a:buBlip>
              <a:defRPr sz="1400">
                <a:solidFill>
                  <a:srgbClr val="FFFFFF"/>
                </a:solidFill>
                <a:latin typeface="Arial"/>
                <a:cs typeface="Arial"/>
              </a:defRPr>
            </a:lvl4pPr>
            <a:lvl5pPr marL="2057400" indent="-228600">
              <a:buSzPct val="100000"/>
              <a:buFontTx/>
              <a:buBlip>
                <a:blip r:embed="rId2"/>
              </a:buBlip>
              <a:defRPr sz="1400">
                <a:solidFill>
                  <a:srgbClr val="FFFFFF"/>
                </a:solidFill>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5394466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ull-Color Background + Picture with Caption">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a:xfrm>
            <a:off x="2743200" y="6356350"/>
            <a:ext cx="3657600" cy="365125"/>
          </a:xfrm>
        </p:spPr>
        <p:txBody>
          <a:bodyPr lIns="0" tIns="0" rIns="0" bIns="0"/>
          <a:lstStyle>
            <a:lvl1pPr>
              <a:defRPr sz="900">
                <a:solidFill>
                  <a:srgbClr val="FFFFFF"/>
                </a:solidFill>
                <a:latin typeface="Arial"/>
                <a:cs typeface="Arial"/>
              </a:defRPr>
            </a:lvl1pPr>
          </a:lstStyle>
          <a:p>
            <a:endParaRPr lang="en-US" dirty="0"/>
          </a:p>
        </p:txBody>
      </p:sp>
      <p:sp>
        <p:nvSpPr>
          <p:cNvPr id="12" name="Date Placeholder 3"/>
          <p:cNvSpPr>
            <a:spLocks noGrp="1"/>
          </p:cNvSpPr>
          <p:nvPr>
            <p:ph type="dt" sz="half" idx="12"/>
          </p:nvPr>
        </p:nvSpPr>
        <p:spPr>
          <a:xfrm>
            <a:off x="6858000" y="6356350"/>
            <a:ext cx="1600200" cy="365125"/>
          </a:xfrm>
          <a:prstGeom prst="rect">
            <a:avLst/>
          </a:prstGeom>
        </p:spPr>
        <p:txBody>
          <a:bodyPr vert="horz" lIns="0" tIns="0" rIns="0" bIns="0" rtlCol="0" anchor="ctr"/>
          <a:lstStyle>
            <a:lvl1pPr algn="r">
              <a:defRPr sz="900">
                <a:solidFill>
                  <a:srgbClr val="FFFFFF"/>
                </a:solidFill>
                <a:latin typeface="Arial"/>
                <a:cs typeface="Arial"/>
              </a:defRPr>
            </a:lvl1pPr>
          </a:lstStyle>
          <a:p>
            <a:fld id="{1205DB16-F3E1-7B41-BE18-DA9132C94C8C}" type="datetime4">
              <a:rPr lang="en-US" smtClean="0"/>
              <a:pPr/>
              <a:t>November 2, 2015</a:t>
            </a:fld>
            <a:endParaRPr lang="en-US" dirty="0"/>
          </a:p>
        </p:txBody>
      </p:sp>
      <p:sp>
        <p:nvSpPr>
          <p:cNvPr id="13"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FFFFFF"/>
                </a:solidFill>
                <a:latin typeface="Arial"/>
                <a:cs typeface="Arial"/>
              </a:defRPr>
            </a:lvl1pPr>
          </a:lstStyle>
          <a:p>
            <a:fld id="{03722D57-58D6-9447-A6D5-A97F6C35A8FB}" type="slidenum">
              <a:rPr lang="en-US" smtClean="0"/>
              <a:pPr/>
              <a:t>‹#›</a:t>
            </a:fld>
            <a:endParaRPr lang="en-US" dirty="0"/>
          </a:p>
        </p:txBody>
      </p:sp>
      <p:sp>
        <p:nvSpPr>
          <p:cNvPr id="15"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16" name="Picture Placeholder 2"/>
          <p:cNvSpPr>
            <a:spLocks noGrp="1"/>
          </p:cNvSpPr>
          <p:nvPr>
            <p:ph type="pic" idx="1"/>
          </p:nvPr>
        </p:nvSpPr>
        <p:spPr>
          <a:xfrm>
            <a:off x="274320" y="1600200"/>
            <a:ext cx="8595360" cy="3657600"/>
          </a:xfrm>
        </p:spPr>
        <p:txBody>
          <a:bodyPr lIns="0" tIns="0" rIns="0" bIns="0" anchor="ctr">
            <a:spAutoFit/>
          </a:bodyPr>
          <a:lstStyle>
            <a:lvl1pPr marL="0" indent="0" algn="ctr">
              <a:buNone/>
              <a:defRPr sz="1800" i="1">
                <a:solidFill>
                  <a:srgbClr val="FFFFFF"/>
                </a:solidFill>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17" name="Text Placeholder 3"/>
          <p:cNvSpPr>
            <a:spLocks noGrp="1"/>
          </p:cNvSpPr>
          <p:nvPr>
            <p:ph type="body" sz="half" idx="2"/>
          </p:nvPr>
        </p:nvSpPr>
        <p:spPr>
          <a:xfrm>
            <a:off x="274320" y="5486400"/>
            <a:ext cx="8595360" cy="685800"/>
          </a:xfrm>
        </p:spPr>
        <p:txBody>
          <a:bodyPr lIns="0" tIns="0" rIns="0" bIns="0">
            <a:spAutoFit/>
          </a:bodyPr>
          <a:lstStyle>
            <a:lvl1pPr marL="0" indent="0">
              <a:buNone/>
              <a:defRPr sz="1400">
                <a:solidFill>
                  <a:srgbClr val="FFFFFF"/>
                </a:solidFill>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16005529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ull-Color Background + Title Only">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2743200" y="6356350"/>
            <a:ext cx="3657600" cy="365125"/>
          </a:xfrm>
        </p:spPr>
        <p:txBody>
          <a:bodyPr lIns="0" tIns="0" rIns="0" bIns="0"/>
          <a:lstStyle>
            <a:lvl1pPr>
              <a:defRPr sz="900">
                <a:solidFill>
                  <a:srgbClr val="FFFFFF"/>
                </a:solidFill>
                <a:latin typeface="Arial"/>
                <a:cs typeface="Arial"/>
              </a:defRPr>
            </a:lvl1pPr>
          </a:lstStyle>
          <a:p>
            <a:endParaRPr lang="en-US"/>
          </a:p>
        </p:txBody>
      </p:sp>
      <p:sp>
        <p:nvSpPr>
          <p:cNvPr id="8"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FFFFFF"/>
                </a:solidFill>
                <a:latin typeface="Arial"/>
                <a:cs typeface="Arial"/>
              </a:defRPr>
            </a:lvl1pPr>
          </a:lstStyle>
          <a:p>
            <a:fld id="{1205DB16-F3E1-7B41-BE18-DA9132C94C8C}" type="datetime4">
              <a:rPr lang="en-US" smtClean="0"/>
              <a:pPr/>
              <a:t>November 2, 2015</a:t>
            </a:fld>
            <a:endParaRPr lang="en-US" dirty="0"/>
          </a:p>
        </p:txBody>
      </p:sp>
      <p:sp>
        <p:nvSpPr>
          <p:cNvPr id="9"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FFFFFF"/>
                </a:solidFill>
                <a:latin typeface="Arial"/>
                <a:cs typeface="Arial"/>
              </a:defRPr>
            </a:lvl1pPr>
          </a:lstStyle>
          <a:p>
            <a:fld id="{03722D57-58D6-9447-A6D5-A97F6C35A8FB}" type="slidenum">
              <a:rPr lang="en-US" smtClean="0"/>
              <a:pPr/>
              <a:t>‹#›</a:t>
            </a:fld>
            <a:endParaRPr lang="en-US" dirty="0"/>
          </a:p>
        </p:txBody>
      </p:sp>
      <p:sp>
        <p:nvSpPr>
          <p:cNvPr id="11"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311540070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Footer Placeholder 4"/>
          <p:cNvSpPr>
            <a:spLocks noGrp="1"/>
          </p:cNvSpPr>
          <p:nvPr>
            <p:ph type="ftr" sz="quarter" idx="11"/>
          </p:nvPr>
        </p:nvSpPr>
        <p:spPr>
          <a:xfrm>
            <a:off x="2743200" y="6356350"/>
            <a:ext cx="3657600" cy="365125"/>
          </a:xfrm>
          <a:prstGeom prst="rect">
            <a:avLst/>
          </a:prstGeom>
        </p:spPr>
        <p:txBody>
          <a:bodyPr/>
          <a:lstStyle>
            <a:lvl1pPr>
              <a:defRPr>
                <a:solidFill>
                  <a:srgbClr val="707276"/>
                </a:solidFill>
              </a:defRPr>
            </a:lvl1pPr>
          </a:lstStyle>
          <a:p>
            <a:endParaRPr lang="en-US" dirty="0"/>
          </a:p>
        </p:txBody>
      </p:sp>
      <p:sp>
        <p:nvSpPr>
          <p:cNvPr id="10" name="Title 1"/>
          <p:cNvSpPr>
            <a:spLocks noGrp="1"/>
          </p:cNvSpPr>
          <p:nvPr>
            <p:ph type="ctrTitle"/>
          </p:nvPr>
        </p:nvSpPr>
        <p:spPr>
          <a:xfrm>
            <a:off x="0" y="2514600"/>
            <a:ext cx="9144000" cy="1828800"/>
          </a:xfrm>
          <a:prstGeom prst="rect">
            <a:avLst/>
          </a:prstGeom>
          <a:noFill/>
          <a:ln w="25400">
            <a:noFill/>
          </a:ln>
          <a:effectLst/>
        </p:spPr>
        <p:txBody>
          <a:bodyPr lIns="274320" tIns="274320" rIns="274320" bIns="274320" anchor="ctr">
            <a:noAutofit/>
          </a:bodyPr>
          <a:lstStyle>
            <a:lvl1pPr algn="l">
              <a:defRPr sz="4400" b="1">
                <a:solidFill>
                  <a:srgbClr val="CC7022"/>
                </a:solidFill>
              </a:defRPr>
            </a:lvl1pPr>
          </a:lstStyle>
          <a:p>
            <a:r>
              <a:rPr lang="en-US" dirty="0" smtClean="0"/>
              <a:t>Click to edit Master title style</a:t>
            </a:r>
            <a:endParaRPr lang="en-US" dirty="0"/>
          </a:p>
        </p:txBody>
      </p:sp>
      <p:sp>
        <p:nvSpPr>
          <p:cNvPr id="11" name="Subtitle 2"/>
          <p:cNvSpPr>
            <a:spLocks noGrp="1"/>
          </p:cNvSpPr>
          <p:nvPr>
            <p:ph type="subTitle" idx="1" hasCustomPrompt="1"/>
          </p:nvPr>
        </p:nvSpPr>
        <p:spPr>
          <a:xfrm>
            <a:off x="274320" y="4800600"/>
            <a:ext cx="8595360" cy="457200"/>
          </a:xfrm>
          <a:prstGeom prst="rect">
            <a:avLst/>
          </a:prstGeom>
        </p:spPr>
        <p:txBody>
          <a:bodyPr anchor="t">
            <a:normAutofit/>
          </a:bodyPr>
          <a:lstStyle>
            <a:lvl1pPr marL="0" indent="0" algn="l">
              <a:spcBef>
                <a:spcPts val="0"/>
              </a:spcBef>
              <a:buNone/>
              <a:defRPr cap="all" baseline="0">
                <a:solidFill>
                  <a:srgbClr val="70727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add Presenter </a:t>
            </a:r>
            <a:r>
              <a:rPr lang="en-US" dirty="0" err="1" smtClean="0"/>
              <a:t>Name(S</a:t>
            </a:r>
            <a:r>
              <a:rPr lang="en-US" dirty="0" smtClean="0"/>
              <a:t>)</a:t>
            </a:r>
          </a:p>
        </p:txBody>
      </p:sp>
      <p:sp>
        <p:nvSpPr>
          <p:cNvPr id="12" name="Text Placeholder 6"/>
          <p:cNvSpPr>
            <a:spLocks noGrp="1"/>
          </p:cNvSpPr>
          <p:nvPr>
            <p:ph type="body" sz="quarter" idx="14" hasCustomPrompt="1"/>
          </p:nvPr>
        </p:nvSpPr>
        <p:spPr>
          <a:xfrm>
            <a:off x="274320" y="5257800"/>
            <a:ext cx="8595360" cy="274320"/>
          </a:xfrm>
          <a:prstGeom prst="rect">
            <a:avLst/>
          </a:prstGeom>
        </p:spPr>
        <p:txBody>
          <a:bodyPr>
            <a:normAutofit/>
          </a:bodyPr>
          <a:lstStyle>
            <a:lvl1pPr marL="0" indent="0">
              <a:spcBef>
                <a:spcPts val="0"/>
              </a:spcBef>
              <a:buNone/>
              <a:defRPr sz="1400" baseline="0">
                <a:solidFill>
                  <a:srgbClr val="000000"/>
                </a:solidFill>
              </a:defRPr>
            </a:lvl1pPr>
          </a:lstStyle>
          <a:p>
            <a:pPr lvl="0"/>
            <a:r>
              <a:rPr lang="en-US" dirty="0" smtClean="0"/>
              <a:t>Click to add presenter organization</a:t>
            </a:r>
          </a:p>
        </p:txBody>
      </p:sp>
      <p:sp>
        <p:nvSpPr>
          <p:cNvPr id="13" name="Text Placeholder 6"/>
          <p:cNvSpPr>
            <a:spLocks noGrp="1"/>
          </p:cNvSpPr>
          <p:nvPr>
            <p:ph type="body" sz="quarter" idx="15" hasCustomPrompt="1"/>
          </p:nvPr>
        </p:nvSpPr>
        <p:spPr>
          <a:xfrm>
            <a:off x="274320" y="5540477"/>
            <a:ext cx="8595360" cy="274320"/>
          </a:xfrm>
          <a:prstGeom prst="rect">
            <a:avLst/>
          </a:prstGeom>
        </p:spPr>
        <p:txBody>
          <a:bodyPr>
            <a:normAutofit/>
          </a:bodyPr>
          <a:lstStyle>
            <a:lvl1pPr marL="0" indent="0">
              <a:spcBef>
                <a:spcPts val="0"/>
              </a:spcBef>
              <a:buNone/>
              <a:defRPr sz="1400" baseline="0">
                <a:solidFill>
                  <a:srgbClr val="000000"/>
                </a:solidFill>
              </a:defRPr>
            </a:lvl1pPr>
          </a:lstStyle>
          <a:p>
            <a:pPr lvl="0"/>
            <a:r>
              <a:rPr lang="en-US" dirty="0" smtClean="0"/>
              <a:t>Click to add presentation event or location</a:t>
            </a:r>
          </a:p>
        </p:txBody>
      </p:sp>
      <p:pic>
        <p:nvPicPr>
          <p:cNvPr id="14" name="Picture 13"/>
          <p:cNvPicPr>
            <a:picLocks noChangeAspect="1"/>
          </p:cNvPicPr>
          <p:nvPr userDrawn="1"/>
        </p:nvPicPr>
        <p:blipFill>
          <a:blip r:embed="rId2"/>
          <a:stretch>
            <a:fillRect/>
          </a:stretch>
        </p:blipFill>
        <p:spPr>
          <a:xfrm>
            <a:off x="274320" y="6400800"/>
            <a:ext cx="825500" cy="228600"/>
          </a:xfrm>
          <a:prstGeom prst="rect">
            <a:avLst/>
          </a:prstGeom>
        </p:spPr>
      </p:pic>
      <p:sp>
        <p:nvSpPr>
          <p:cNvPr id="15"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6"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7" name="Straight Connector 16"/>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50178528"/>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 Content">
    <p:spTree>
      <p:nvGrpSpPr>
        <p:cNvPr id="1" name=""/>
        <p:cNvGrpSpPr/>
        <p:nvPr/>
      </p:nvGrpSpPr>
      <p:grpSpPr>
        <a:xfrm>
          <a:off x="0" y="0"/>
          <a:ext cx="0" cy="0"/>
          <a:chOff x="0" y="0"/>
          <a:chExt cx="0" cy="0"/>
        </a:xfrm>
      </p:grpSpPr>
      <p:sp>
        <p:nvSpPr>
          <p:cNvPr id="11" name="Footer Placeholder 4"/>
          <p:cNvSpPr>
            <a:spLocks noGrp="1"/>
          </p:cNvSpPr>
          <p:nvPr>
            <p:ph type="ftr" sz="quarter" idx="11"/>
          </p:nvPr>
        </p:nvSpPr>
        <p:spPr>
          <a:xfrm>
            <a:off x="2743200" y="6356350"/>
            <a:ext cx="3657600" cy="365125"/>
          </a:xfrm>
          <a:prstGeom prst="rect">
            <a:avLst/>
          </a:prstGeom>
        </p:spPr>
        <p:txBody>
          <a:bodyPr/>
          <a:lstStyle>
            <a:lvl1pPr>
              <a:defRPr>
                <a:solidFill>
                  <a:srgbClr val="707276"/>
                </a:solidFill>
              </a:defRPr>
            </a:lvl1pPr>
          </a:lstStyle>
          <a:p>
            <a:endParaRPr lang="en-US" dirty="0"/>
          </a:p>
        </p:txBody>
      </p:sp>
      <p:sp>
        <p:nvSpPr>
          <p:cNvPr id="14"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5"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6"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7" name="Straight Connector 16"/>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8" name="Content Placeholder 2"/>
          <p:cNvSpPr>
            <a:spLocks noGrp="1"/>
          </p:cNvSpPr>
          <p:nvPr>
            <p:ph idx="1"/>
          </p:nvPr>
        </p:nvSpPr>
        <p:spPr>
          <a:xfrm>
            <a:off x="274320" y="1600200"/>
            <a:ext cx="859536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marL="2286000" indent="0">
              <a:buNone/>
              <a:defRPr/>
            </a:lvl6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extLst>
      <p:ext uri="{BB962C8B-B14F-4D97-AF65-F5344CB8AC3E}">
        <p14:creationId xmlns:p14="http://schemas.microsoft.com/office/powerpoint/2010/main" val="1546425462"/>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 2-Column Content">
    <p:spTree>
      <p:nvGrpSpPr>
        <p:cNvPr id="1" name=""/>
        <p:cNvGrpSpPr/>
        <p:nvPr/>
      </p:nvGrpSpPr>
      <p:grpSpPr>
        <a:xfrm>
          <a:off x="0" y="0"/>
          <a:ext cx="0" cy="0"/>
          <a:chOff x="0" y="0"/>
          <a:chExt cx="0" cy="0"/>
        </a:xfrm>
      </p:grpSpPr>
      <p:sp>
        <p:nvSpPr>
          <p:cNvPr id="16" name="Footer Placeholder 5"/>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11"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2"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8"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9" name="Straight Connector 18"/>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20" name="Content Placeholder 2"/>
          <p:cNvSpPr>
            <a:spLocks noGrp="1"/>
          </p:cNvSpPr>
          <p:nvPr>
            <p:ph sz="half" idx="1"/>
          </p:nvPr>
        </p:nvSpPr>
        <p:spPr>
          <a:xfrm>
            <a:off x="274320" y="1600200"/>
            <a:ext cx="411480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1" name="Content Placeholder 2"/>
          <p:cNvSpPr>
            <a:spLocks noGrp="1"/>
          </p:cNvSpPr>
          <p:nvPr>
            <p:ph sz="half" idx="13"/>
          </p:nvPr>
        </p:nvSpPr>
        <p:spPr>
          <a:xfrm>
            <a:off x="4754880" y="1600200"/>
            <a:ext cx="4114800" cy="45720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75386259"/>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 2-Column Comparison">
    <p:spTree>
      <p:nvGrpSpPr>
        <p:cNvPr id="1" name=""/>
        <p:cNvGrpSpPr/>
        <p:nvPr/>
      </p:nvGrpSpPr>
      <p:grpSpPr>
        <a:xfrm>
          <a:off x="0" y="0"/>
          <a:ext cx="0" cy="0"/>
          <a:chOff x="0" y="0"/>
          <a:chExt cx="0" cy="0"/>
        </a:xfrm>
      </p:grpSpPr>
      <p:sp>
        <p:nvSpPr>
          <p:cNvPr id="8" name="Footer Placeholder 7"/>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15"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6"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7"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8" name="Straight Connector 17"/>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9" name="Content Placeholder 2"/>
          <p:cNvSpPr>
            <a:spLocks noGrp="1"/>
          </p:cNvSpPr>
          <p:nvPr>
            <p:ph sz="half" idx="13"/>
          </p:nvPr>
        </p:nvSpPr>
        <p:spPr>
          <a:xfrm>
            <a:off x="274320" y="2286000"/>
            <a:ext cx="4114800" cy="38862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Content Placeholder 2"/>
          <p:cNvSpPr>
            <a:spLocks noGrp="1"/>
          </p:cNvSpPr>
          <p:nvPr>
            <p:ph sz="half" idx="14"/>
          </p:nvPr>
        </p:nvSpPr>
        <p:spPr>
          <a:xfrm>
            <a:off x="4754880" y="2286000"/>
            <a:ext cx="4114800" cy="38862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1" name="Text Placeholder 2"/>
          <p:cNvSpPr>
            <a:spLocks noGrp="1"/>
          </p:cNvSpPr>
          <p:nvPr>
            <p:ph type="body" idx="1"/>
          </p:nvPr>
        </p:nvSpPr>
        <p:spPr>
          <a:xfrm>
            <a:off x="274320" y="1600200"/>
            <a:ext cx="4114800" cy="640080"/>
          </a:xfrm>
        </p:spPr>
        <p:txBody>
          <a:bodyPr lIns="0" tIns="0" rIns="0" bIns="0" anchor="t">
            <a:sp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22" name="Text Placeholder 4"/>
          <p:cNvSpPr>
            <a:spLocks noGrp="1"/>
          </p:cNvSpPr>
          <p:nvPr>
            <p:ph type="body" sz="quarter" idx="3"/>
          </p:nvPr>
        </p:nvSpPr>
        <p:spPr>
          <a:xfrm>
            <a:off x="4754880" y="1600200"/>
            <a:ext cx="4114800" cy="640080"/>
          </a:xfrm>
        </p:spPr>
        <p:txBody>
          <a:bodyPr lIns="0" tIns="0" rIns="0" bIns="0" anchor="t">
            <a:sp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Tree>
    <p:extLst>
      <p:ext uri="{BB962C8B-B14F-4D97-AF65-F5344CB8AC3E}">
        <p14:creationId xmlns:p14="http://schemas.microsoft.com/office/powerpoint/2010/main" val="1064238438"/>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 Picture with Caption">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11"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12" name="Date Placeholder 3"/>
          <p:cNvSpPr>
            <a:spLocks noGrp="1"/>
          </p:cNvSpPr>
          <p:nvPr>
            <p:ph type="dt" sz="half" idx="1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3"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4" name="Straight Connector 13"/>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5" name="Picture Placeholder 2"/>
          <p:cNvSpPr>
            <a:spLocks noGrp="1"/>
          </p:cNvSpPr>
          <p:nvPr>
            <p:ph type="pic" idx="1"/>
          </p:nvPr>
        </p:nvSpPr>
        <p:spPr>
          <a:xfrm>
            <a:off x="274320" y="1600200"/>
            <a:ext cx="8595360" cy="3657600"/>
          </a:xfrm>
        </p:spPr>
        <p:txBody>
          <a:bodyPr lIns="0" tIns="0" rIns="0" bIns="0" anchor="ctr">
            <a:spAutoFit/>
          </a:bodyPr>
          <a:lstStyle>
            <a:lvl1pPr marL="0" indent="0" algn="ctr">
              <a:buNone/>
              <a:defRPr sz="1800" i="1">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16" name="Text Placeholder 3"/>
          <p:cNvSpPr>
            <a:spLocks noGrp="1"/>
          </p:cNvSpPr>
          <p:nvPr>
            <p:ph type="body" sz="half" idx="2"/>
          </p:nvPr>
        </p:nvSpPr>
        <p:spPr>
          <a:xfrm>
            <a:off x="274320" y="5486400"/>
            <a:ext cx="8595360" cy="685800"/>
          </a:xfrm>
        </p:spPr>
        <p:txBody>
          <a:bodyPr lIns="0" tIns="0" rIns="0" bIns="0">
            <a:spAutoFit/>
          </a:bodyPr>
          <a:lstStyle>
            <a:lvl1pPr marL="0" indent="0">
              <a:buNone/>
              <a:defRPr sz="1400">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7064137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2-Column Comparison">
    <p:spTree>
      <p:nvGrpSpPr>
        <p:cNvPr id="1" name=""/>
        <p:cNvGrpSpPr/>
        <p:nvPr/>
      </p:nvGrpSpPr>
      <p:grpSpPr>
        <a:xfrm>
          <a:off x="0" y="0"/>
          <a:ext cx="0" cy="0"/>
          <a:chOff x="0" y="0"/>
          <a:chExt cx="0" cy="0"/>
        </a:xfrm>
      </p:grpSpPr>
      <p:sp>
        <p:nvSpPr>
          <p:cNvPr id="14" name="Rectangle 13"/>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12" name="Content Placeholder 2"/>
          <p:cNvSpPr>
            <a:spLocks noGrp="1"/>
          </p:cNvSpPr>
          <p:nvPr>
            <p:ph sz="half" idx="13"/>
          </p:nvPr>
        </p:nvSpPr>
        <p:spPr>
          <a:xfrm>
            <a:off x="274320" y="2286000"/>
            <a:ext cx="4114800" cy="38862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2"/>
          <p:cNvSpPr>
            <a:spLocks noGrp="1"/>
          </p:cNvSpPr>
          <p:nvPr>
            <p:ph sz="half" idx="14"/>
          </p:nvPr>
        </p:nvSpPr>
        <p:spPr>
          <a:xfrm>
            <a:off x="4754880" y="2286000"/>
            <a:ext cx="4114800" cy="3886200"/>
          </a:xfrm>
        </p:spPr>
        <p:txBody>
          <a:bodyPr lIns="0" tIns="0" rIns="0" bIns="0">
            <a:spAutoFit/>
          </a:bodyPr>
          <a:lstStyle>
            <a:lvl1pPr marL="342900" indent="-342900">
              <a:buSzPct val="100000"/>
              <a:buFontTx/>
              <a:buBlip>
                <a:blip r:embed="rId2"/>
              </a:buBlip>
              <a:defRPr sz="2000">
                <a:latin typeface="Arial"/>
                <a:cs typeface="Arial"/>
              </a:defRPr>
            </a:lvl1pPr>
            <a:lvl2pPr marL="742950" indent="-285750">
              <a:buSzPct val="100000"/>
              <a:buFontTx/>
              <a:buBlip>
                <a:blip r:embed="rId3"/>
              </a:buBlip>
              <a:defRPr sz="1800">
                <a:latin typeface="Arial"/>
                <a:cs typeface="Arial"/>
              </a:defRPr>
            </a:lvl2pPr>
            <a:lvl3pPr marL="1143000" indent="-228600">
              <a:buSzPct val="100000"/>
              <a:buFontTx/>
              <a:buBlip>
                <a:blip r:embed="rId4"/>
              </a:buBlip>
              <a:defRPr sz="1600">
                <a:latin typeface="Arial"/>
                <a:cs typeface="Arial"/>
              </a:defRPr>
            </a:lvl3pPr>
            <a:lvl4pPr marL="1600200" indent="-228600">
              <a:buSzPct val="100000"/>
              <a:buFontTx/>
              <a:buBlip>
                <a:blip r:embed="rId5"/>
              </a:buBlip>
              <a:defRPr sz="1400">
                <a:latin typeface="Arial"/>
                <a:cs typeface="Arial"/>
              </a:defRPr>
            </a:lvl4pPr>
            <a:lvl5pPr marL="2057400" indent="-228600">
              <a:buSzPct val="100000"/>
              <a:buFontTx/>
              <a:buBlip>
                <a:blip r:embed="rId2"/>
              </a:buBlip>
              <a:defRPr sz="1400">
                <a:latin typeface="Arial"/>
                <a:cs typeface="Aria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ext Placeholder 2"/>
          <p:cNvSpPr>
            <a:spLocks noGrp="1"/>
          </p:cNvSpPr>
          <p:nvPr userDrawn="1">
            <p:ph type="body" idx="1"/>
          </p:nvPr>
        </p:nvSpPr>
        <p:spPr>
          <a:xfrm>
            <a:off x="274320" y="1600200"/>
            <a:ext cx="4114800" cy="640080"/>
          </a:xfrm>
        </p:spPr>
        <p:txBody>
          <a:bodyPr lIns="0" tIns="0" rIns="0" bIns="0" anchor="t">
            <a:sp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5" name="Text Placeholder 4"/>
          <p:cNvSpPr>
            <a:spLocks noGrp="1"/>
          </p:cNvSpPr>
          <p:nvPr userDrawn="1">
            <p:ph type="body" sz="quarter" idx="3"/>
          </p:nvPr>
        </p:nvSpPr>
        <p:spPr>
          <a:xfrm>
            <a:off x="4754880" y="1600200"/>
            <a:ext cx="4114800" cy="640080"/>
          </a:xfrm>
        </p:spPr>
        <p:txBody>
          <a:bodyPr lIns="0" tIns="0" rIns="0" bIns="0" anchor="t">
            <a:spAutoFit/>
          </a:bodyPr>
          <a:lstStyle>
            <a:lvl1pPr marL="0" indent="0">
              <a:buNone/>
              <a:defRPr sz="20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Date Placeholder 6"/>
          <p:cNvSpPr>
            <a:spLocks noGrp="1"/>
          </p:cNvSpPr>
          <p:nvPr userDrawn="1">
            <p:ph type="dt" sz="half" idx="10"/>
          </p:nvPr>
        </p:nvSpPr>
        <p:spPr>
          <a:xfrm>
            <a:off x="6858000" y="6356350"/>
            <a:ext cx="1600200" cy="365125"/>
          </a:xfrm>
        </p:spPr>
        <p:txBody>
          <a:bodyPr lIns="0" tIns="0" rIns="0" bIns="0"/>
          <a:lstStyle>
            <a:lvl1pPr algn="r">
              <a:defRPr sz="900">
                <a:latin typeface="Arial"/>
                <a:cs typeface="Arial"/>
              </a:defRPr>
            </a:lvl1pPr>
          </a:lstStyle>
          <a:p>
            <a:fld id="{CBFBE8CF-7B3F-084A-A68D-3CB51534AE1D}" type="datetime4">
              <a:rPr lang="en-US" smtClean="0"/>
              <a:pPr/>
              <a:t>November 2, 2015</a:t>
            </a:fld>
            <a:endParaRPr lang="en-US" dirty="0"/>
          </a:p>
        </p:txBody>
      </p:sp>
      <p:sp>
        <p:nvSpPr>
          <p:cNvPr id="8" name="Footer Placeholder 7"/>
          <p:cNvSpPr>
            <a:spLocks noGrp="1"/>
          </p:cNvSpPr>
          <p:nvPr userDrawn="1">
            <p:ph type="ftr" sz="quarter" idx="11"/>
          </p:nvPr>
        </p:nvSpPr>
        <p:spPr/>
        <p:txBody>
          <a:bodyPr lIns="0" tIns="0" rIns="0" bIns="0"/>
          <a:lstStyle>
            <a:lvl1pPr>
              <a:defRPr sz="900">
                <a:latin typeface="Arial"/>
                <a:cs typeface="Arial"/>
              </a:defRPr>
            </a:lvl1pPr>
          </a:lstStyle>
          <a:p>
            <a:endParaRPr lang="en-US"/>
          </a:p>
        </p:txBody>
      </p:sp>
      <p:sp>
        <p:nvSpPr>
          <p:cNvPr id="16" name="Slide Number Placeholder 5"/>
          <p:cNvSpPr>
            <a:spLocks noGrp="1"/>
          </p:cNvSpPr>
          <p:nvPr>
            <p:ph type="sldNum" sz="quarter" idx="15"/>
          </p:nvPr>
        </p:nvSpPr>
        <p:spPr>
          <a:xfrm>
            <a:off x="8741664" y="6356350"/>
            <a:ext cx="301752" cy="365125"/>
          </a:xfrm>
          <a:prstGeom prst="rect">
            <a:avLst/>
          </a:prstGeom>
        </p:spPr>
        <p:txBody>
          <a:bodyPr/>
          <a:lstStyle>
            <a:lvl1pPr algn="l">
              <a:defRPr sz="900" b="1">
                <a:solidFill>
                  <a:srgbClr val="707276"/>
                </a:solidFill>
              </a:defRPr>
            </a:lvl1pPr>
          </a:lstStyle>
          <a:p>
            <a:fld id="{03722D57-58D6-9447-A6D5-A97F6C35A8FB}" type="slidenum">
              <a:rPr lang="en-US" smtClean="0"/>
              <a:pPr/>
              <a:t>‹#›</a:t>
            </a:fld>
            <a:endParaRPr lang="en-US" dirty="0"/>
          </a:p>
        </p:txBody>
      </p:sp>
      <p:cxnSp>
        <p:nvCxnSpPr>
          <p:cNvPr id="17" name="Straight Connector 16"/>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8" name="Title 1"/>
          <p:cNvSpPr>
            <a:spLocks noGrp="1"/>
          </p:cNvSpPr>
          <p:nvPr>
            <p:ph type="title"/>
          </p:nvPr>
        </p:nvSpPr>
        <p:spPr>
          <a:xfrm>
            <a:off x="274320" y="201168"/>
            <a:ext cx="6629400" cy="868680"/>
          </a:xfrm>
        </p:spPr>
        <p:txBody>
          <a:bodyPr lIns="0" tIns="0" rIns="0" bIns="0" anchor="b" anchorCtr="0">
            <a:noAutofit/>
          </a:bodyPr>
          <a:lstStyle>
            <a:lvl1pPr algn="l">
              <a:defRPr sz="2600" b="1">
                <a:solidFill>
                  <a:srgbClr val="FFFFFF"/>
                </a:solidFill>
                <a:latin typeface="Arial"/>
                <a:cs typeface="Arial"/>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2743200" y="6356350"/>
            <a:ext cx="3657600" cy="365125"/>
          </a:xfrm>
          <a:prstGeom prst="rect">
            <a:avLst/>
          </a:prstGeom>
        </p:spPr>
        <p:txBody>
          <a:bodyPr/>
          <a:lstStyle/>
          <a:p>
            <a:endParaRPr lang="en-US" dirty="0"/>
          </a:p>
        </p:txBody>
      </p:sp>
      <p:sp>
        <p:nvSpPr>
          <p:cNvPr id="7"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lvl1pPr>
              <a:defRPr>
                <a:solidFill>
                  <a:srgbClr val="CC7022"/>
                </a:solidFill>
              </a:defRPr>
            </a:lvl1pPr>
          </a:lstStyle>
          <a:p>
            <a:r>
              <a:rPr lang="en-US" dirty="0" smtClean="0"/>
              <a:t>Click to edit Master title style</a:t>
            </a:r>
            <a:endParaRPr lang="en-US" dirty="0"/>
          </a:p>
        </p:txBody>
      </p:sp>
      <p:sp>
        <p:nvSpPr>
          <p:cNvPr id="8"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9"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0" name="Straight Connector 9"/>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8507623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Picture with Caption">
    <p:spTree>
      <p:nvGrpSpPr>
        <p:cNvPr id="1" name=""/>
        <p:cNvGrpSpPr/>
        <p:nvPr/>
      </p:nvGrpSpPr>
      <p:grpSpPr>
        <a:xfrm>
          <a:off x="0" y="0"/>
          <a:ext cx="0" cy="0"/>
          <a:chOff x="0" y="0"/>
          <a:chExt cx="0" cy="0"/>
        </a:xfrm>
      </p:grpSpPr>
      <p:sp>
        <p:nvSpPr>
          <p:cNvPr id="10" name="Rectangle 9"/>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3" name="Picture Placeholder 2"/>
          <p:cNvSpPr>
            <a:spLocks noGrp="1"/>
          </p:cNvSpPr>
          <p:nvPr userDrawn="1">
            <p:ph type="pic" idx="1"/>
          </p:nvPr>
        </p:nvSpPr>
        <p:spPr>
          <a:xfrm>
            <a:off x="274320" y="1600200"/>
            <a:ext cx="8595360" cy="3657600"/>
          </a:xfrm>
        </p:spPr>
        <p:txBody>
          <a:bodyPr lIns="0" tIns="0" rIns="0" bIns="0" anchor="ctr">
            <a:spAutoFit/>
          </a:bodyPr>
          <a:lstStyle>
            <a:lvl1pPr marL="0" indent="0" algn="ctr">
              <a:buNone/>
              <a:defRPr sz="1800" i="1">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userDrawn="1">
            <p:ph type="body" sz="half" idx="2"/>
          </p:nvPr>
        </p:nvSpPr>
        <p:spPr>
          <a:xfrm>
            <a:off x="274320" y="5486400"/>
            <a:ext cx="8595360" cy="685800"/>
          </a:xfrm>
        </p:spPr>
        <p:txBody>
          <a:bodyPr lIns="0" tIns="0" rIns="0" bIns="0">
            <a:spAutoFit/>
          </a:bodyPr>
          <a:lstStyle>
            <a:lvl1pPr marL="0" indent="0">
              <a:buNone/>
              <a:defRPr sz="1400">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userDrawn="1">
            <p:ph type="dt" sz="half" idx="10"/>
          </p:nvPr>
        </p:nvSpPr>
        <p:spPr>
          <a:xfrm>
            <a:off x="6858000" y="6356350"/>
            <a:ext cx="1600200" cy="365125"/>
          </a:xfrm>
        </p:spPr>
        <p:txBody>
          <a:bodyPr lIns="0" tIns="0" rIns="0" bIns="0"/>
          <a:lstStyle>
            <a:lvl1pPr algn="r">
              <a:defRPr sz="900">
                <a:latin typeface="Arial"/>
                <a:cs typeface="Arial"/>
              </a:defRPr>
            </a:lvl1pPr>
          </a:lstStyle>
          <a:p>
            <a:fld id="{D3C40767-C724-B144-B5E2-42217A78B772}" type="datetime4">
              <a:rPr lang="en-US" smtClean="0"/>
              <a:pPr/>
              <a:t>November 2, 2015</a:t>
            </a:fld>
            <a:endParaRPr lang="en-US" dirty="0"/>
          </a:p>
        </p:txBody>
      </p:sp>
      <p:sp>
        <p:nvSpPr>
          <p:cNvPr id="6" name="Footer Placeholder 5"/>
          <p:cNvSpPr>
            <a:spLocks noGrp="1"/>
          </p:cNvSpPr>
          <p:nvPr userDrawn="1">
            <p:ph type="ftr" sz="quarter" idx="11"/>
          </p:nvPr>
        </p:nvSpPr>
        <p:spPr/>
        <p:txBody>
          <a:bodyPr lIns="0" tIns="0" rIns="0" bIns="0"/>
          <a:lstStyle>
            <a:lvl1pPr>
              <a:defRPr sz="900">
                <a:latin typeface="Arial"/>
                <a:cs typeface="Arial"/>
              </a:defRPr>
            </a:lvl1pPr>
          </a:lstStyle>
          <a:p>
            <a:endParaRPr lang="en-US"/>
          </a:p>
        </p:txBody>
      </p:sp>
      <p:sp>
        <p:nvSpPr>
          <p:cNvPr id="12" name="Slide Number Placeholder 5"/>
          <p:cNvSpPr>
            <a:spLocks noGrp="1"/>
          </p:cNvSpPr>
          <p:nvPr>
            <p:ph type="sldNum" sz="quarter" idx="13"/>
          </p:nvPr>
        </p:nvSpPr>
        <p:spPr>
          <a:xfrm>
            <a:off x="8741664" y="6356350"/>
            <a:ext cx="301752" cy="365125"/>
          </a:xfrm>
          <a:prstGeom prst="rect">
            <a:avLst/>
          </a:prstGeom>
        </p:spPr>
        <p:txBody>
          <a:bodyPr lIns="0" tIns="0" rIns="0" bIns="0" anchor="ctr" anchorCtr="0"/>
          <a:lstStyle>
            <a:lvl1pPr algn="l">
              <a:defRPr sz="900" b="1">
                <a:solidFill>
                  <a:srgbClr val="707276"/>
                </a:solidFill>
              </a:defRPr>
            </a:lvl1pPr>
          </a:lstStyle>
          <a:p>
            <a:fld id="{03722D57-58D6-9447-A6D5-A97F6C35A8FB}" type="slidenum">
              <a:rPr lang="en-US" smtClean="0"/>
              <a:pPr/>
              <a:t>‹#›</a:t>
            </a:fld>
            <a:endParaRPr lang="en-US" dirty="0"/>
          </a:p>
        </p:txBody>
      </p:sp>
      <p:cxnSp>
        <p:nvCxnSpPr>
          <p:cNvPr id="13" name="Straight Connector 12"/>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4" name="Title 1"/>
          <p:cNvSpPr>
            <a:spLocks noGrp="1"/>
          </p:cNvSpPr>
          <p:nvPr>
            <p:ph type="title"/>
          </p:nvPr>
        </p:nvSpPr>
        <p:spPr>
          <a:xfrm>
            <a:off x="274320" y="201168"/>
            <a:ext cx="6629400" cy="868680"/>
          </a:xfrm>
        </p:spPr>
        <p:txBody>
          <a:bodyPr lIns="0" tIns="0" rIns="0" bIns="0" anchor="b" anchorCtr="0">
            <a:noAutofit/>
          </a:bodyPr>
          <a:lstStyle>
            <a:lvl1pPr algn="l">
              <a:defRPr sz="2600" b="1">
                <a:solidFill>
                  <a:srgbClr val="FFFFFF"/>
                </a:solidFill>
                <a:latin typeface="Arial"/>
                <a:cs typeface="Arial"/>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Rectangle 6"/>
          <p:cNvSpPr/>
          <p:nvPr userDrawn="1"/>
        </p:nvSpPr>
        <p:spPr>
          <a:xfrm>
            <a:off x="0" y="1225296"/>
            <a:ext cx="9144000" cy="56327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noFill/>
              </a:ln>
              <a:solidFill>
                <a:schemeClr val="bg1"/>
              </a:solidFill>
            </a:endParaRPr>
          </a:p>
        </p:txBody>
      </p:sp>
      <p:sp>
        <p:nvSpPr>
          <p:cNvPr id="3" name="Date Placeholder 2"/>
          <p:cNvSpPr>
            <a:spLocks noGrp="1"/>
          </p:cNvSpPr>
          <p:nvPr userDrawn="1">
            <p:ph type="dt" sz="half" idx="10"/>
          </p:nvPr>
        </p:nvSpPr>
        <p:spPr/>
        <p:txBody>
          <a:bodyPr lIns="0" tIns="0" rIns="0" bIns="0"/>
          <a:lstStyle>
            <a:lvl1pPr>
              <a:defRPr sz="900">
                <a:latin typeface="Arial"/>
                <a:cs typeface="Arial"/>
              </a:defRPr>
            </a:lvl1pPr>
          </a:lstStyle>
          <a:p>
            <a:fld id="{BD363373-6C73-B64D-B353-B00504264C42}" type="datetime4">
              <a:rPr lang="en-US" smtClean="0"/>
              <a:pPr/>
              <a:t>November 2, 2015</a:t>
            </a:fld>
            <a:endParaRPr lang="en-US"/>
          </a:p>
        </p:txBody>
      </p:sp>
      <p:sp>
        <p:nvSpPr>
          <p:cNvPr id="4" name="Footer Placeholder 3"/>
          <p:cNvSpPr>
            <a:spLocks noGrp="1"/>
          </p:cNvSpPr>
          <p:nvPr userDrawn="1">
            <p:ph type="ftr" sz="quarter" idx="11"/>
          </p:nvPr>
        </p:nvSpPr>
        <p:spPr/>
        <p:txBody>
          <a:bodyPr lIns="0" tIns="0" rIns="0" bIns="0"/>
          <a:lstStyle>
            <a:lvl1pPr>
              <a:defRPr sz="900">
                <a:latin typeface="Arial"/>
                <a:cs typeface="Arial"/>
              </a:defRPr>
            </a:lvl1pPr>
          </a:lstStyle>
          <a:p>
            <a:endParaRPr lang="en-US"/>
          </a:p>
        </p:txBody>
      </p:sp>
      <p:sp>
        <p:nvSpPr>
          <p:cNvPr id="10" name="Slide Number Placeholder 5"/>
          <p:cNvSpPr>
            <a:spLocks noGrp="1"/>
          </p:cNvSpPr>
          <p:nvPr>
            <p:ph type="sldNum" sz="quarter" idx="13"/>
          </p:nvPr>
        </p:nvSpPr>
        <p:spPr>
          <a:xfrm>
            <a:off x="8741664" y="6356350"/>
            <a:ext cx="301752" cy="365125"/>
          </a:xfrm>
          <a:prstGeom prst="rect">
            <a:avLst/>
          </a:prstGeom>
        </p:spPr>
        <p:txBody>
          <a:bodyPr lIns="0" tIns="0" rIns="0" bIns="0" anchor="ctr" anchorCtr="0"/>
          <a:lstStyle>
            <a:lvl1pPr algn="l">
              <a:defRPr sz="900" b="1">
                <a:solidFill>
                  <a:srgbClr val="707276"/>
                </a:solidFill>
              </a:defRPr>
            </a:lvl1pPr>
          </a:lstStyle>
          <a:p>
            <a:fld id="{03722D57-58D6-9447-A6D5-A97F6C35A8FB}" type="slidenum">
              <a:rPr lang="en-US" smtClean="0"/>
              <a:pPr/>
              <a:t>‹#›</a:t>
            </a:fld>
            <a:endParaRPr lang="en-US" dirty="0"/>
          </a:p>
        </p:txBody>
      </p:sp>
      <p:cxnSp>
        <p:nvCxnSpPr>
          <p:cNvPr id="11" name="Straight Connector 10"/>
          <p:cNvCxnSpPr/>
          <p:nvPr userDrawn="1"/>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2" name="Title 1"/>
          <p:cNvSpPr>
            <a:spLocks noGrp="1"/>
          </p:cNvSpPr>
          <p:nvPr>
            <p:ph type="title"/>
          </p:nvPr>
        </p:nvSpPr>
        <p:spPr>
          <a:xfrm>
            <a:off x="274320" y="201168"/>
            <a:ext cx="6629400" cy="868680"/>
          </a:xfrm>
        </p:spPr>
        <p:txBody>
          <a:bodyPr lIns="0" tIns="0" rIns="0" bIns="0" anchor="b" anchorCtr="0">
            <a:noAutofit/>
          </a:bodyPr>
          <a:lstStyle>
            <a:lvl1pPr algn="l">
              <a:defRPr sz="2600" b="1">
                <a:solidFill>
                  <a:srgbClr val="FFFFFF"/>
                </a:solidFill>
                <a:latin typeface="Arial"/>
                <a:cs typeface="Arial"/>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ull-Color Backgroun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4320" y="1600200"/>
            <a:ext cx="8595360" cy="4572000"/>
          </a:xfrm>
        </p:spPr>
        <p:txBody>
          <a:bodyPr lIns="0" tIns="0" rIns="0" bIns="0">
            <a:spAutoFit/>
          </a:bodyPr>
          <a:lstStyle>
            <a:lvl1pPr marL="342900" indent="-342900">
              <a:buSzPct val="100000"/>
              <a:buFontTx/>
              <a:buBlip>
                <a:blip r:embed="rId2"/>
              </a:buBlip>
              <a:defRPr sz="2000">
                <a:solidFill>
                  <a:srgbClr val="FFFFFF"/>
                </a:solidFill>
                <a:latin typeface="Arial"/>
                <a:cs typeface="Arial"/>
              </a:defRPr>
            </a:lvl1pPr>
            <a:lvl2pPr marL="742950" indent="-285750">
              <a:buSzPct val="100000"/>
              <a:buFontTx/>
              <a:buBlip>
                <a:blip r:embed="rId3"/>
              </a:buBlip>
              <a:defRPr sz="1800">
                <a:solidFill>
                  <a:srgbClr val="FFFFFF"/>
                </a:solidFill>
                <a:latin typeface="Arial"/>
                <a:cs typeface="Arial"/>
              </a:defRPr>
            </a:lvl2pPr>
            <a:lvl3pPr marL="1143000" indent="-228600">
              <a:buSzPct val="100000"/>
              <a:buFontTx/>
              <a:buBlip>
                <a:blip r:embed="rId4"/>
              </a:buBlip>
              <a:defRPr sz="1600">
                <a:solidFill>
                  <a:srgbClr val="FFFFFF"/>
                </a:solidFill>
                <a:latin typeface="Arial"/>
                <a:cs typeface="Arial"/>
              </a:defRPr>
            </a:lvl3pPr>
            <a:lvl4pPr marL="1600200" indent="-228600">
              <a:buSzPct val="100000"/>
              <a:buFontTx/>
              <a:buBlip>
                <a:blip r:embed="rId5"/>
              </a:buBlip>
              <a:defRPr sz="1400">
                <a:solidFill>
                  <a:srgbClr val="FFFFFF"/>
                </a:solidFill>
                <a:latin typeface="Arial"/>
                <a:cs typeface="Arial"/>
              </a:defRPr>
            </a:lvl4pPr>
            <a:lvl5pPr marL="2057400" indent="-228600">
              <a:buSzPct val="100000"/>
              <a:buFontTx/>
              <a:buBlip>
                <a:blip r:embed="rId2"/>
              </a:buBlip>
              <a:defRPr sz="1400">
                <a:solidFill>
                  <a:srgbClr val="FFFFFF"/>
                </a:solidFill>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Date Placeholder 8"/>
          <p:cNvSpPr>
            <a:spLocks noGrp="1"/>
          </p:cNvSpPr>
          <p:nvPr>
            <p:ph type="dt" sz="half" idx="10"/>
          </p:nvPr>
        </p:nvSpPr>
        <p:spPr/>
        <p:txBody>
          <a:bodyPr lIns="0" tIns="0" rIns="0" bIns="0"/>
          <a:lstStyle>
            <a:lvl1pPr>
              <a:defRPr sz="900">
                <a:solidFill>
                  <a:srgbClr val="FFFFFF"/>
                </a:solidFill>
                <a:latin typeface="Arial"/>
                <a:cs typeface="Arial"/>
              </a:defRPr>
            </a:lvl1pPr>
          </a:lstStyle>
          <a:p>
            <a:fld id="{D8E5F392-D2AB-2D47-80D1-E840E5811C5F}" type="datetime4">
              <a:rPr lang="en-US" smtClean="0"/>
              <a:pPr/>
              <a:t>November 2, 2015</a:t>
            </a:fld>
            <a:endParaRPr lang="en-US" dirty="0"/>
          </a:p>
        </p:txBody>
      </p:sp>
      <p:sp>
        <p:nvSpPr>
          <p:cNvPr id="11" name="Footer Placeholder 10"/>
          <p:cNvSpPr>
            <a:spLocks noGrp="1"/>
          </p:cNvSpPr>
          <p:nvPr>
            <p:ph type="ftr" sz="quarter" idx="12"/>
          </p:nvPr>
        </p:nvSpPr>
        <p:spPr/>
        <p:txBody>
          <a:bodyPr lIns="0" tIns="0" rIns="0" bIns="0"/>
          <a:lstStyle>
            <a:lvl1pPr>
              <a:defRPr sz="900">
                <a:solidFill>
                  <a:srgbClr val="FFFFFF"/>
                </a:solidFill>
                <a:latin typeface="Arial"/>
                <a:cs typeface="Arial"/>
              </a:defRPr>
            </a:lvl1pPr>
          </a:lstStyle>
          <a:p>
            <a:endParaRPr lang="en-US"/>
          </a:p>
        </p:txBody>
      </p:sp>
      <p:sp>
        <p:nvSpPr>
          <p:cNvPr id="16" name="Slide Number Placeholder 5"/>
          <p:cNvSpPr>
            <a:spLocks noGrp="1"/>
          </p:cNvSpPr>
          <p:nvPr>
            <p:ph type="sldNum" sz="quarter" idx="13"/>
          </p:nvPr>
        </p:nvSpPr>
        <p:spPr>
          <a:xfrm>
            <a:off x="8741664" y="6356350"/>
            <a:ext cx="301752" cy="365125"/>
          </a:xfrm>
          <a:prstGeom prst="rect">
            <a:avLst/>
          </a:prstGeom>
        </p:spPr>
        <p:txBody>
          <a:bodyPr lIns="0" tIns="0" rIns="0" bIns="0" anchor="ctr" anchorCtr="0"/>
          <a:lstStyle>
            <a:lvl1pPr algn="l">
              <a:defRPr sz="900" b="1">
                <a:solidFill>
                  <a:srgbClr val="FFFFFF"/>
                </a:solidFill>
              </a:defRPr>
            </a:lvl1pPr>
          </a:lstStyle>
          <a:p>
            <a:fld id="{03722D57-58D6-9447-A6D5-A97F6C35A8FB}" type="slidenum">
              <a:rPr lang="en-US" smtClean="0"/>
              <a:pPr/>
              <a:t>‹#›</a:t>
            </a:fld>
            <a:endParaRPr lang="en-US" dirty="0"/>
          </a:p>
        </p:txBody>
      </p:sp>
      <p:sp>
        <p:nvSpPr>
          <p:cNvPr id="17" name="Title 1"/>
          <p:cNvSpPr>
            <a:spLocks noGrp="1"/>
          </p:cNvSpPr>
          <p:nvPr>
            <p:ph type="title"/>
          </p:nvPr>
        </p:nvSpPr>
        <p:spPr>
          <a:xfrm>
            <a:off x="274320" y="201168"/>
            <a:ext cx="6629400" cy="868680"/>
          </a:xfrm>
        </p:spPr>
        <p:txBody>
          <a:bodyPr lIns="0" tIns="0" rIns="0" bIns="0" anchor="b" anchorCtr="0">
            <a:noAutofit/>
          </a:bodyPr>
          <a:lstStyle>
            <a:lvl1pPr algn="l">
              <a:defRPr sz="2600" b="1">
                <a:solidFill>
                  <a:srgbClr val="FFFFFF"/>
                </a:solidFill>
                <a:latin typeface="Arial"/>
                <a:cs typeface="Arial"/>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ull-Color Background + 2-Column Content">
    <p:spTree>
      <p:nvGrpSpPr>
        <p:cNvPr id="1" name=""/>
        <p:cNvGrpSpPr/>
        <p:nvPr/>
      </p:nvGrpSpPr>
      <p:grpSpPr>
        <a:xfrm>
          <a:off x="0" y="0"/>
          <a:ext cx="0" cy="0"/>
          <a:chOff x="0" y="0"/>
          <a:chExt cx="0" cy="0"/>
        </a:xfrm>
      </p:grpSpPr>
      <p:sp>
        <p:nvSpPr>
          <p:cNvPr id="8" name="Content Placeholder 2"/>
          <p:cNvSpPr>
            <a:spLocks noGrp="1"/>
          </p:cNvSpPr>
          <p:nvPr>
            <p:ph idx="13"/>
          </p:nvPr>
        </p:nvSpPr>
        <p:spPr>
          <a:xfrm>
            <a:off x="274320" y="1600200"/>
            <a:ext cx="4114800" cy="4572000"/>
          </a:xfrm>
        </p:spPr>
        <p:txBody>
          <a:bodyPr lIns="0" tIns="0" rIns="0" bIns="0">
            <a:spAutoFit/>
          </a:bodyPr>
          <a:lstStyle>
            <a:lvl1pPr marL="342900" indent="-342900">
              <a:buSzPct val="100000"/>
              <a:buFontTx/>
              <a:buBlip>
                <a:blip r:embed="rId2"/>
              </a:buBlip>
              <a:defRPr sz="2000">
                <a:solidFill>
                  <a:srgbClr val="FFFFFF"/>
                </a:solidFill>
                <a:latin typeface="Arial"/>
                <a:cs typeface="Arial"/>
              </a:defRPr>
            </a:lvl1pPr>
            <a:lvl2pPr marL="742950" indent="-285750">
              <a:buSzPct val="100000"/>
              <a:buFontTx/>
              <a:buBlip>
                <a:blip r:embed="rId3"/>
              </a:buBlip>
              <a:defRPr sz="1800">
                <a:solidFill>
                  <a:srgbClr val="FFFFFF"/>
                </a:solidFill>
                <a:latin typeface="Arial"/>
                <a:cs typeface="Arial"/>
              </a:defRPr>
            </a:lvl2pPr>
            <a:lvl3pPr marL="1143000" indent="-228600">
              <a:buSzPct val="100000"/>
              <a:buFontTx/>
              <a:buBlip>
                <a:blip r:embed="rId4"/>
              </a:buBlip>
              <a:defRPr sz="1600">
                <a:solidFill>
                  <a:srgbClr val="FFFFFF"/>
                </a:solidFill>
                <a:latin typeface="Arial"/>
                <a:cs typeface="Arial"/>
              </a:defRPr>
            </a:lvl3pPr>
            <a:lvl4pPr marL="1600200" indent="-228600">
              <a:buSzPct val="100000"/>
              <a:buFontTx/>
              <a:buBlip>
                <a:blip r:embed="rId5"/>
              </a:buBlip>
              <a:defRPr sz="1400">
                <a:solidFill>
                  <a:srgbClr val="FFFFFF"/>
                </a:solidFill>
                <a:latin typeface="Arial"/>
                <a:cs typeface="Arial"/>
              </a:defRPr>
            </a:lvl4pPr>
            <a:lvl5pPr marL="2057400" indent="-228600">
              <a:buSzPct val="100000"/>
              <a:buFontTx/>
              <a:buBlip>
                <a:blip r:embed="rId2"/>
              </a:buBlip>
              <a:defRPr sz="1400">
                <a:solidFill>
                  <a:srgbClr val="FFFFFF"/>
                </a:solidFill>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lIns="0" tIns="0" rIns="0" bIns="0"/>
          <a:lstStyle>
            <a:lvl1pPr>
              <a:defRPr sz="900">
                <a:solidFill>
                  <a:srgbClr val="FFFFFF"/>
                </a:solidFill>
                <a:latin typeface="Arial"/>
                <a:cs typeface="Arial"/>
              </a:defRPr>
            </a:lvl1pPr>
          </a:lstStyle>
          <a:p>
            <a:fld id="{E3E99183-6CD6-4C48-9A9D-51FCA5064174}" type="datetime4">
              <a:rPr lang="en-US" smtClean="0"/>
              <a:pPr/>
              <a:t>November 2, 2015</a:t>
            </a:fld>
            <a:endParaRPr lang="en-US" dirty="0"/>
          </a:p>
        </p:txBody>
      </p:sp>
      <p:sp>
        <p:nvSpPr>
          <p:cNvPr id="6" name="Footer Placeholder 5"/>
          <p:cNvSpPr>
            <a:spLocks noGrp="1"/>
          </p:cNvSpPr>
          <p:nvPr>
            <p:ph type="ftr" sz="quarter" idx="11"/>
          </p:nvPr>
        </p:nvSpPr>
        <p:spPr/>
        <p:txBody>
          <a:bodyPr lIns="0" tIns="0" rIns="0" bIns="0"/>
          <a:lstStyle>
            <a:lvl1pPr>
              <a:defRPr sz="900">
                <a:solidFill>
                  <a:srgbClr val="FFFFFF"/>
                </a:solidFill>
                <a:latin typeface="Arial"/>
                <a:cs typeface="Arial"/>
              </a:defRPr>
            </a:lvl1pPr>
          </a:lstStyle>
          <a:p>
            <a:endParaRPr lang="en-US" dirty="0"/>
          </a:p>
        </p:txBody>
      </p:sp>
      <p:sp>
        <p:nvSpPr>
          <p:cNvPr id="9" name="Content Placeholder 2"/>
          <p:cNvSpPr>
            <a:spLocks noGrp="1"/>
          </p:cNvSpPr>
          <p:nvPr>
            <p:ph idx="14"/>
          </p:nvPr>
        </p:nvSpPr>
        <p:spPr>
          <a:xfrm>
            <a:off x="4754880" y="1600200"/>
            <a:ext cx="4114800" cy="4572000"/>
          </a:xfrm>
        </p:spPr>
        <p:txBody>
          <a:bodyPr lIns="0" tIns="0" rIns="0" bIns="0">
            <a:spAutoFit/>
          </a:bodyPr>
          <a:lstStyle>
            <a:lvl1pPr marL="342900" indent="-342900">
              <a:buSzPct val="100000"/>
              <a:buFontTx/>
              <a:buBlip>
                <a:blip r:embed="rId2"/>
              </a:buBlip>
              <a:defRPr sz="2000">
                <a:solidFill>
                  <a:srgbClr val="FFFFFF"/>
                </a:solidFill>
                <a:latin typeface="Arial"/>
                <a:cs typeface="Arial"/>
              </a:defRPr>
            </a:lvl1pPr>
            <a:lvl2pPr marL="742950" indent="-285750">
              <a:buSzPct val="100000"/>
              <a:buFontTx/>
              <a:buBlip>
                <a:blip r:embed="rId3"/>
              </a:buBlip>
              <a:defRPr sz="1800">
                <a:solidFill>
                  <a:srgbClr val="FFFFFF"/>
                </a:solidFill>
                <a:latin typeface="Arial"/>
                <a:cs typeface="Arial"/>
              </a:defRPr>
            </a:lvl2pPr>
            <a:lvl3pPr marL="1143000" indent="-228600">
              <a:buSzPct val="100000"/>
              <a:buFontTx/>
              <a:buBlip>
                <a:blip r:embed="rId4"/>
              </a:buBlip>
              <a:defRPr sz="1600">
                <a:solidFill>
                  <a:srgbClr val="FFFFFF"/>
                </a:solidFill>
                <a:latin typeface="Arial"/>
                <a:cs typeface="Arial"/>
              </a:defRPr>
            </a:lvl3pPr>
            <a:lvl4pPr marL="1600200" indent="-228600">
              <a:buSzPct val="100000"/>
              <a:buFontTx/>
              <a:buBlip>
                <a:blip r:embed="rId5"/>
              </a:buBlip>
              <a:defRPr sz="1400">
                <a:solidFill>
                  <a:srgbClr val="FFFFFF"/>
                </a:solidFill>
                <a:latin typeface="Arial"/>
                <a:cs typeface="Arial"/>
              </a:defRPr>
            </a:lvl4pPr>
            <a:lvl5pPr marL="2057400" indent="-228600">
              <a:buSzPct val="100000"/>
              <a:buFontTx/>
              <a:buBlip>
                <a:blip r:embed="rId2"/>
              </a:buBlip>
              <a:defRPr sz="1400">
                <a:solidFill>
                  <a:srgbClr val="FFFFFF"/>
                </a:solidFill>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Slide Number Placeholder 5"/>
          <p:cNvSpPr>
            <a:spLocks noGrp="1"/>
          </p:cNvSpPr>
          <p:nvPr>
            <p:ph type="sldNum" sz="quarter" idx="15"/>
          </p:nvPr>
        </p:nvSpPr>
        <p:spPr>
          <a:xfrm>
            <a:off x="8741664" y="6356350"/>
            <a:ext cx="301752" cy="365125"/>
          </a:xfrm>
          <a:prstGeom prst="rect">
            <a:avLst/>
          </a:prstGeom>
        </p:spPr>
        <p:txBody>
          <a:bodyPr lIns="0" tIns="0" rIns="0" bIns="0" anchor="ctr" anchorCtr="0"/>
          <a:lstStyle>
            <a:lvl1pPr algn="l">
              <a:defRPr sz="900" b="1">
                <a:solidFill>
                  <a:srgbClr val="FFFFFF"/>
                </a:solidFill>
              </a:defRPr>
            </a:lvl1pPr>
          </a:lstStyle>
          <a:p>
            <a:fld id="{03722D57-58D6-9447-A6D5-A97F6C35A8FB}" type="slidenum">
              <a:rPr lang="en-US" smtClean="0"/>
              <a:pPr/>
              <a:t>‹#›</a:t>
            </a:fld>
            <a:endParaRPr lang="en-US" dirty="0"/>
          </a:p>
        </p:txBody>
      </p:sp>
      <p:sp>
        <p:nvSpPr>
          <p:cNvPr id="14" name="Title 1"/>
          <p:cNvSpPr>
            <a:spLocks noGrp="1"/>
          </p:cNvSpPr>
          <p:nvPr>
            <p:ph type="title"/>
          </p:nvPr>
        </p:nvSpPr>
        <p:spPr>
          <a:xfrm>
            <a:off x="274320" y="201168"/>
            <a:ext cx="6629400" cy="868680"/>
          </a:xfrm>
        </p:spPr>
        <p:txBody>
          <a:bodyPr lIns="0" tIns="0" rIns="0" bIns="0" anchor="b" anchorCtr="0">
            <a:noAutofit/>
          </a:bodyPr>
          <a:lstStyle>
            <a:lvl1pPr algn="l">
              <a:defRPr sz="2600" b="1">
                <a:solidFill>
                  <a:srgbClr val="FFFFFF"/>
                </a:solidFill>
                <a:latin typeface="Arial"/>
                <a:cs typeface="Arial"/>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ull-Color Background + 2-Column 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4320" y="1600200"/>
            <a:ext cx="4114800" cy="640080"/>
          </a:xfrm>
        </p:spPr>
        <p:txBody>
          <a:bodyPr lIns="0" tIns="0" rIns="0" bIns="0" anchor="t">
            <a:spAutoFit/>
          </a:bodyPr>
          <a:lstStyle>
            <a:lvl1pPr marL="0" indent="0">
              <a:buNone/>
              <a:defRPr sz="2000" b="1">
                <a:solidFill>
                  <a:srgbClr val="FFFFFF"/>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5" name="Text Placeholder 4"/>
          <p:cNvSpPr>
            <a:spLocks noGrp="1"/>
          </p:cNvSpPr>
          <p:nvPr>
            <p:ph type="body" sz="quarter" idx="3"/>
          </p:nvPr>
        </p:nvSpPr>
        <p:spPr>
          <a:xfrm>
            <a:off x="4754880" y="1600200"/>
            <a:ext cx="4114800" cy="640080"/>
          </a:xfrm>
        </p:spPr>
        <p:txBody>
          <a:bodyPr lIns="0" tIns="0" rIns="0" bIns="0" anchor="t">
            <a:spAutoFit/>
          </a:bodyPr>
          <a:lstStyle>
            <a:lvl1pPr marL="0" indent="0">
              <a:buNone/>
              <a:defRPr sz="2000" b="1">
                <a:solidFill>
                  <a:srgbClr val="FFFFFF"/>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Date Placeholder 6"/>
          <p:cNvSpPr>
            <a:spLocks noGrp="1"/>
          </p:cNvSpPr>
          <p:nvPr>
            <p:ph type="dt" sz="half" idx="10"/>
          </p:nvPr>
        </p:nvSpPr>
        <p:spPr/>
        <p:txBody>
          <a:bodyPr lIns="0" tIns="0" rIns="0" bIns="0"/>
          <a:lstStyle>
            <a:lvl1pPr>
              <a:defRPr sz="900">
                <a:solidFill>
                  <a:srgbClr val="FFFFFF"/>
                </a:solidFill>
                <a:latin typeface="Arial"/>
                <a:cs typeface="Arial"/>
              </a:defRPr>
            </a:lvl1pPr>
          </a:lstStyle>
          <a:p>
            <a:fld id="{FF90D8D6-7E2C-CF4E-8689-7F635B16462F}" type="datetime4">
              <a:rPr lang="en-US" smtClean="0"/>
              <a:pPr/>
              <a:t>November 2, 2015</a:t>
            </a:fld>
            <a:endParaRPr lang="en-US" dirty="0"/>
          </a:p>
        </p:txBody>
      </p:sp>
      <p:sp>
        <p:nvSpPr>
          <p:cNvPr id="8" name="Footer Placeholder 7"/>
          <p:cNvSpPr>
            <a:spLocks noGrp="1"/>
          </p:cNvSpPr>
          <p:nvPr>
            <p:ph type="ftr" sz="quarter" idx="11"/>
          </p:nvPr>
        </p:nvSpPr>
        <p:spPr/>
        <p:txBody>
          <a:bodyPr lIns="0" tIns="0" rIns="0" bIns="0"/>
          <a:lstStyle>
            <a:lvl1pPr>
              <a:defRPr sz="900">
                <a:solidFill>
                  <a:srgbClr val="FFFFFF"/>
                </a:solidFill>
                <a:latin typeface="Arial"/>
                <a:cs typeface="Arial"/>
              </a:defRPr>
            </a:lvl1pPr>
          </a:lstStyle>
          <a:p>
            <a:endParaRPr lang="en-US"/>
          </a:p>
        </p:txBody>
      </p:sp>
      <p:sp>
        <p:nvSpPr>
          <p:cNvPr id="10" name="Content Placeholder 2"/>
          <p:cNvSpPr>
            <a:spLocks noGrp="1"/>
          </p:cNvSpPr>
          <p:nvPr>
            <p:ph idx="13"/>
          </p:nvPr>
        </p:nvSpPr>
        <p:spPr>
          <a:xfrm>
            <a:off x="274320" y="2286000"/>
            <a:ext cx="4114800" cy="3886200"/>
          </a:xfrm>
        </p:spPr>
        <p:txBody>
          <a:bodyPr lIns="0" tIns="0" rIns="0" bIns="0">
            <a:spAutoFit/>
          </a:bodyPr>
          <a:lstStyle>
            <a:lvl1pPr marL="342900" indent="-342900">
              <a:buSzPct val="100000"/>
              <a:buFontTx/>
              <a:buBlip>
                <a:blip r:embed="rId2"/>
              </a:buBlip>
              <a:defRPr sz="2000">
                <a:solidFill>
                  <a:srgbClr val="FFFFFF"/>
                </a:solidFill>
                <a:latin typeface="Arial"/>
                <a:cs typeface="Arial"/>
              </a:defRPr>
            </a:lvl1pPr>
            <a:lvl2pPr marL="742950" indent="-285750">
              <a:buSzPct val="100000"/>
              <a:buFontTx/>
              <a:buBlip>
                <a:blip r:embed="rId3"/>
              </a:buBlip>
              <a:defRPr sz="1800">
                <a:solidFill>
                  <a:srgbClr val="FFFFFF"/>
                </a:solidFill>
                <a:latin typeface="Arial"/>
                <a:cs typeface="Arial"/>
              </a:defRPr>
            </a:lvl2pPr>
            <a:lvl3pPr marL="1143000" indent="-228600">
              <a:buSzPct val="100000"/>
              <a:buFontTx/>
              <a:buBlip>
                <a:blip r:embed="rId4"/>
              </a:buBlip>
              <a:defRPr sz="1600">
                <a:solidFill>
                  <a:srgbClr val="FFFFFF"/>
                </a:solidFill>
                <a:latin typeface="Arial"/>
                <a:cs typeface="Arial"/>
              </a:defRPr>
            </a:lvl3pPr>
            <a:lvl4pPr marL="1600200" indent="-228600">
              <a:buSzPct val="100000"/>
              <a:buFontTx/>
              <a:buBlip>
                <a:blip r:embed="rId5"/>
              </a:buBlip>
              <a:defRPr sz="1400">
                <a:solidFill>
                  <a:srgbClr val="FFFFFF"/>
                </a:solidFill>
                <a:latin typeface="Arial"/>
                <a:cs typeface="Arial"/>
              </a:defRPr>
            </a:lvl4pPr>
            <a:lvl5pPr marL="2057400" indent="-228600">
              <a:buSzPct val="100000"/>
              <a:buFontTx/>
              <a:buBlip>
                <a:blip r:embed="rId2"/>
              </a:buBlip>
              <a:defRPr sz="1400">
                <a:solidFill>
                  <a:srgbClr val="FFFFFF"/>
                </a:solidFill>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2"/>
          <p:cNvSpPr>
            <a:spLocks noGrp="1"/>
          </p:cNvSpPr>
          <p:nvPr>
            <p:ph idx="14"/>
          </p:nvPr>
        </p:nvSpPr>
        <p:spPr>
          <a:xfrm>
            <a:off x="4754880" y="2286000"/>
            <a:ext cx="4114800" cy="3886200"/>
          </a:xfrm>
        </p:spPr>
        <p:txBody>
          <a:bodyPr lIns="0" tIns="0" rIns="0" bIns="0">
            <a:spAutoFit/>
          </a:bodyPr>
          <a:lstStyle>
            <a:lvl1pPr marL="342900" indent="-342900">
              <a:buSzPct val="100000"/>
              <a:buFontTx/>
              <a:buBlip>
                <a:blip r:embed="rId2"/>
              </a:buBlip>
              <a:defRPr sz="2000">
                <a:solidFill>
                  <a:srgbClr val="FFFFFF"/>
                </a:solidFill>
                <a:latin typeface="Arial"/>
                <a:cs typeface="Arial"/>
              </a:defRPr>
            </a:lvl1pPr>
            <a:lvl2pPr marL="742950" indent="-285750">
              <a:buSzPct val="100000"/>
              <a:buFontTx/>
              <a:buBlip>
                <a:blip r:embed="rId3"/>
              </a:buBlip>
              <a:defRPr sz="1800">
                <a:solidFill>
                  <a:srgbClr val="FFFFFF"/>
                </a:solidFill>
                <a:latin typeface="Arial"/>
                <a:cs typeface="Arial"/>
              </a:defRPr>
            </a:lvl2pPr>
            <a:lvl3pPr marL="1143000" indent="-228600">
              <a:buSzPct val="100000"/>
              <a:buFontTx/>
              <a:buBlip>
                <a:blip r:embed="rId4"/>
              </a:buBlip>
              <a:defRPr sz="1600">
                <a:solidFill>
                  <a:srgbClr val="FFFFFF"/>
                </a:solidFill>
                <a:latin typeface="Arial"/>
                <a:cs typeface="Arial"/>
              </a:defRPr>
            </a:lvl3pPr>
            <a:lvl4pPr marL="1600200" indent="-228600">
              <a:buSzPct val="100000"/>
              <a:buFontTx/>
              <a:buBlip>
                <a:blip r:embed="rId5"/>
              </a:buBlip>
              <a:defRPr sz="1400">
                <a:solidFill>
                  <a:srgbClr val="FFFFFF"/>
                </a:solidFill>
                <a:latin typeface="Arial"/>
                <a:cs typeface="Arial"/>
              </a:defRPr>
            </a:lvl4pPr>
            <a:lvl5pPr marL="2057400" indent="-228600">
              <a:buSzPct val="100000"/>
              <a:buFontTx/>
              <a:buBlip>
                <a:blip r:embed="rId2"/>
              </a:buBlip>
              <a:defRPr sz="1400">
                <a:solidFill>
                  <a:srgbClr val="FFFFFF"/>
                </a:solidFill>
                <a:latin typeface="Arial"/>
                <a:cs typeface="Aria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Slide Number Placeholder 5"/>
          <p:cNvSpPr>
            <a:spLocks noGrp="1"/>
          </p:cNvSpPr>
          <p:nvPr>
            <p:ph type="sldNum" sz="quarter" idx="15"/>
          </p:nvPr>
        </p:nvSpPr>
        <p:spPr>
          <a:xfrm>
            <a:off x="8741664" y="6356350"/>
            <a:ext cx="301752" cy="365125"/>
          </a:xfrm>
          <a:prstGeom prst="rect">
            <a:avLst/>
          </a:prstGeom>
        </p:spPr>
        <p:txBody>
          <a:bodyPr lIns="0" tIns="0" rIns="0" bIns="0" anchor="ctr" anchorCtr="0"/>
          <a:lstStyle>
            <a:lvl1pPr algn="l">
              <a:defRPr sz="900" b="1">
                <a:solidFill>
                  <a:srgbClr val="FFFFFF"/>
                </a:solidFill>
              </a:defRPr>
            </a:lvl1pPr>
          </a:lstStyle>
          <a:p>
            <a:fld id="{03722D57-58D6-9447-A6D5-A97F6C35A8FB}" type="slidenum">
              <a:rPr lang="en-US" smtClean="0"/>
              <a:pPr/>
              <a:t>‹#›</a:t>
            </a:fld>
            <a:endParaRPr lang="en-US" dirty="0"/>
          </a:p>
        </p:txBody>
      </p:sp>
      <p:sp>
        <p:nvSpPr>
          <p:cNvPr id="16" name="Title 1"/>
          <p:cNvSpPr>
            <a:spLocks noGrp="1"/>
          </p:cNvSpPr>
          <p:nvPr>
            <p:ph type="title"/>
          </p:nvPr>
        </p:nvSpPr>
        <p:spPr>
          <a:xfrm>
            <a:off x="274320" y="201168"/>
            <a:ext cx="6629400" cy="868680"/>
          </a:xfrm>
        </p:spPr>
        <p:txBody>
          <a:bodyPr lIns="0" tIns="0" rIns="0" bIns="0" anchor="b" anchorCtr="0">
            <a:noAutofit/>
          </a:bodyPr>
          <a:lstStyle>
            <a:lvl1pPr algn="l">
              <a:defRPr sz="2600" b="1">
                <a:solidFill>
                  <a:srgbClr val="FFFFFF"/>
                </a:solidFill>
                <a:latin typeface="Arial"/>
                <a:cs typeface="Arial"/>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emf"/><Relationship Id="rId10" Type="http://schemas.openxmlformats.org/officeDocument/2006/relationships/slideLayout" Target="../slideLayouts/slideLayout10.xml"/><Relationship Id="rId19" Type="http://schemas.openxmlformats.org/officeDocument/2006/relationships/image" Target="../media/image6.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2.jpeg"/><Relationship Id="rId18" Type="http://schemas.openxmlformats.org/officeDocument/2006/relationships/image" Target="../media/image6.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17" Type="http://schemas.openxmlformats.org/officeDocument/2006/relationships/image" Target="../media/image5.png"/><Relationship Id="rId2" Type="http://schemas.openxmlformats.org/officeDocument/2006/relationships/slideLayout" Target="../slideLayouts/slideLayout14.xml"/><Relationship Id="rId16" Type="http://schemas.openxmlformats.org/officeDocument/2006/relationships/image" Target="../media/image4.pn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3.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image" Target="../media/image15.jpeg"/><Relationship Id="rId18" Type="http://schemas.openxmlformats.org/officeDocument/2006/relationships/image" Target="../media/image6.png"/><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17" Type="http://schemas.openxmlformats.org/officeDocument/2006/relationships/image" Target="../media/image5.png"/><Relationship Id="rId2" Type="http://schemas.openxmlformats.org/officeDocument/2006/relationships/slideLayout" Target="../slideLayouts/slideLayout25.xml"/><Relationship Id="rId16" Type="http://schemas.openxmlformats.org/officeDocument/2006/relationships/image" Target="../media/image4.png"/><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image" Target="../media/image3.png"/><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image" Target="../media/image2.emf"/></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slideLayout" Target="../slideLayouts/slideLayout37.xml"/><Relationship Id="rId7" Type="http://schemas.openxmlformats.org/officeDocument/2006/relationships/theme" Target="../theme/theme4.xml"/><Relationship Id="rId12" Type="http://schemas.openxmlformats.org/officeDocument/2006/relationships/image" Target="../media/image6.png"/><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image" Target="../media/image5.png"/><Relationship Id="rId5" Type="http://schemas.openxmlformats.org/officeDocument/2006/relationships/slideLayout" Target="../slideLayouts/slideLayout39.xml"/><Relationship Id="rId10" Type="http://schemas.openxmlformats.org/officeDocument/2006/relationships/image" Target="../media/image4.png"/><Relationship Id="rId4" Type="http://schemas.openxmlformats.org/officeDocument/2006/relationships/slideLayout" Target="../slideLayouts/slideLayout38.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Copper_PowerPoint_Background_08-19-2011.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74320" y="1600200"/>
            <a:ext cx="8595360" cy="4572000"/>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8847B0AD-4045-D246-BDAD-F671F36BE5C4}" type="datetime4">
              <a:rPr lang="en-US" smtClean="0"/>
              <a:pPr/>
              <a:t>November 2, 2015</a:t>
            </a:fld>
            <a:endParaRPr lang="en-US" dirty="0"/>
          </a:p>
        </p:txBody>
      </p:sp>
      <p:sp>
        <p:nvSpPr>
          <p:cNvPr id="5" name="Footer Placeholder 4"/>
          <p:cNvSpPr>
            <a:spLocks noGrp="1"/>
          </p:cNvSpPr>
          <p:nvPr>
            <p:ph type="ftr" sz="quarter" idx="3"/>
          </p:nvPr>
        </p:nvSpPr>
        <p:spPr>
          <a:xfrm>
            <a:off x="2743200" y="6356350"/>
            <a:ext cx="3657600" cy="365125"/>
          </a:xfrm>
          <a:prstGeom prst="rect">
            <a:avLst/>
          </a:prstGeom>
        </p:spPr>
        <p:txBody>
          <a:bodyPr vert="horz" lIns="0" tIns="0" rIns="0" bIns="0" rtlCol="0" anchor="ctr"/>
          <a:lstStyle>
            <a:lvl1pPr algn="ctr">
              <a:defRPr sz="900">
                <a:solidFill>
                  <a:srgbClr val="707276"/>
                </a:solidFill>
                <a:latin typeface="Arial"/>
                <a:cs typeface="Arial"/>
              </a:defRPr>
            </a:lvl1pPr>
          </a:lstStyle>
          <a:p>
            <a:endParaRPr lang="en-US" dirty="0"/>
          </a:p>
        </p:txBody>
      </p:sp>
      <p:sp>
        <p:nvSpPr>
          <p:cNvPr id="17"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8" name="Straight Connector 17"/>
          <p:cNvCxnSpPr/>
          <p:nvPr/>
        </p:nvCxnSpPr>
        <p:spPr>
          <a:xfrm>
            <a:off x="8602255" y="6454975"/>
            <a:ext cx="0" cy="182880"/>
          </a:xfrm>
          <a:prstGeom prst="line">
            <a:avLst/>
          </a:prstGeom>
          <a:ln w="12700">
            <a:solidFill>
              <a:srgbClr val="FFFFFF"/>
            </a:solidFill>
          </a:ln>
          <a:effectLst/>
        </p:spPr>
        <p:style>
          <a:lnRef idx="2">
            <a:schemeClr val="accent1"/>
          </a:lnRef>
          <a:fillRef idx="0">
            <a:schemeClr val="accent1"/>
          </a:fillRef>
          <a:effectRef idx="1">
            <a:schemeClr val="accent1"/>
          </a:effectRef>
          <a:fontRef idx="minor">
            <a:schemeClr val="tx1"/>
          </a:fontRef>
        </p:style>
      </p:cxnSp>
      <p:pic>
        <p:nvPicPr>
          <p:cNvPr id="19" name="Picture 18"/>
          <p:cNvPicPr>
            <a:picLocks noChangeAspect="1"/>
          </p:cNvPicPr>
          <p:nvPr/>
        </p:nvPicPr>
        <p:blipFill>
          <a:blip r:embed="rId15"/>
          <a:stretch>
            <a:fillRect/>
          </a:stretch>
        </p:blipFill>
        <p:spPr>
          <a:xfrm>
            <a:off x="7318623" y="219456"/>
            <a:ext cx="1600200" cy="8128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7" r:id="rId5"/>
    <p:sldLayoutId id="2147483654" r:id="rId6"/>
    <p:sldLayoutId id="2147483663" r:id="rId7"/>
    <p:sldLayoutId id="2147483664" r:id="rId8"/>
    <p:sldLayoutId id="2147483665" r:id="rId9"/>
    <p:sldLayoutId id="2147483661" r:id="rId10"/>
    <p:sldLayoutId id="2147483662" r:id="rId11"/>
    <p:sldLayoutId id="2147483759" r:id="rId12"/>
  </p:sldLayoutIdLst>
  <p:timing>
    <p:tnLst>
      <p:par>
        <p:cTn id="1" dur="indefinite" restart="never" nodeType="tmRoot"/>
      </p:par>
    </p:tnLst>
  </p:timing>
  <p:hf hdr="0"/>
  <p:txStyles>
    <p:titleStyle>
      <a:lvl1pPr algn="l" defTabSz="457200" rtl="0" eaLnBrk="1" latinLnBrk="0" hangingPunct="1">
        <a:spcBef>
          <a:spcPct val="0"/>
        </a:spcBef>
        <a:buNone/>
        <a:defRPr sz="2600" b="1" kern="1200">
          <a:solidFill>
            <a:srgbClr val="FFFFFF"/>
          </a:solidFill>
          <a:latin typeface="Arial"/>
          <a:ea typeface="+mj-ea"/>
          <a:cs typeface="Arial"/>
        </a:defRPr>
      </a:lvl1pPr>
    </p:titleStyle>
    <p:bodyStyle>
      <a:lvl1pPr marL="342900" indent="-342900" algn="l" defTabSz="457200" rtl="0" eaLnBrk="1" latinLnBrk="0" hangingPunct="1">
        <a:spcBef>
          <a:spcPct val="20000"/>
        </a:spcBef>
        <a:buSzPct val="100000"/>
        <a:buFontTx/>
        <a:buBlip>
          <a:blip r:embed="rId16"/>
        </a:buBlip>
        <a:defRPr sz="2000" kern="1200">
          <a:solidFill>
            <a:schemeClr val="accent2"/>
          </a:solidFill>
          <a:latin typeface="Arial"/>
          <a:ea typeface="+mn-ea"/>
          <a:cs typeface="Arial"/>
        </a:defRPr>
      </a:lvl1pPr>
      <a:lvl2pPr marL="742950" indent="-285750" algn="l" defTabSz="457200" rtl="0" eaLnBrk="1" latinLnBrk="0" hangingPunct="1">
        <a:spcBef>
          <a:spcPct val="20000"/>
        </a:spcBef>
        <a:buFontTx/>
        <a:buBlip>
          <a:blip r:embed="rId17"/>
        </a:buBlip>
        <a:defRPr sz="1800" kern="1200">
          <a:solidFill>
            <a:schemeClr val="accent2"/>
          </a:solidFill>
          <a:latin typeface="Arial"/>
          <a:ea typeface="+mn-ea"/>
          <a:cs typeface="Arial"/>
        </a:defRPr>
      </a:lvl2pPr>
      <a:lvl3pPr marL="1143000" indent="-228600" algn="l" defTabSz="457200" rtl="0" eaLnBrk="1" latinLnBrk="0" hangingPunct="1">
        <a:spcBef>
          <a:spcPct val="20000"/>
        </a:spcBef>
        <a:buSzPct val="100000"/>
        <a:buFontTx/>
        <a:buBlip>
          <a:blip r:embed="rId18"/>
        </a:buBlip>
        <a:defRPr sz="1600" kern="1200">
          <a:solidFill>
            <a:schemeClr val="accent2"/>
          </a:solidFill>
          <a:latin typeface="Arial"/>
          <a:ea typeface="+mn-ea"/>
          <a:cs typeface="Arial"/>
        </a:defRPr>
      </a:lvl3pPr>
      <a:lvl4pPr marL="1600200" indent="-228600" algn="l" defTabSz="457200" rtl="0" eaLnBrk="1" latinLnBrk="0" hangingPunct="1">
        <a:spcBef>
          <a:spcPct val="20000"/>
        </a:spcBef>
        <a:buSzPct val="100000"/>
        <a:buFontTx/>
        <a:buBlip>
          <a:blip r:embed="rId19"/>
        </a:buBlip>
        <a:defRPr sz="1400" kern="1200">
          <a:solidFill>
            <a:schemeClr val="accent2"/>
          </a:solidFill>
          <a:latin typeface="Arial"/>
          <a:ea typeface="+mn-ea"/>
          <a:cs typeface="Arial"/>
        </a:defRPr>
      </a:lvl4pPr>
      <a:lvl5pPr marL="2057400" indent="-228600" algn="l" defTabSz="457200" rtl="0" eaLnBrk="1" latinLnBrk="0" hangingPunct="1">
        <a:spcBef>
          <a:spcPct val="20000"/>
        </a:spcBef>
        <a:buSzPct val="100000"/>
        <a:buFontTx/>
        <a:buBlip>
          <a:blip r:embed="rId16"/>
        </a:buBlip>
        <a:defRPr sz="1400" kern="1200">
          <a:solidFill>
            <a:schemeClr val="accent2"/>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Platinum_PowerPoint_Background_08-19-2011.jp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3"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14" name="Text Placeholder 2"/>
          <p:cNvSpPr>
            <a:spLocks noGrp="1"/>
          </p:cNvSpPr>
          <p:nvPr>
            <p:ph type="body" idx="1"/>
          </p:nvPr>
        </p:nvSpPr>
        <p:spPr>
          <a:xfrm>
            <a:off x="274320" y="1600200"/>
            <a:ext cx="8595360" cy="4572000"/>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6" name="Footer Placeholder 4"/>
          <p:cNvSpPr>
            <a:spLocks noGrp="1"/>
          </p:cNvSpPr>
          <p:nvPr>
            <p:ph type="ftr" sz="quarter" idx="3"/>
          </p:nvPr>
        </p:nvSpPr>
        <p:spPr>
          <a:xfrm>
            <a:off x="2743200" y="6356350"/>
            <a:ext cx="3657600" cy="365125"/>
          </a:xfrm>
          <a:prstGeom prst="rect">
            <a:avLst/>
          </a:prstGeom>
        </p:spPr>
        <p:txBody>
          <a:bodyPr vert="horz" lIns="0" tIns="0" rIns="0" bIns="0" rtlCol="0" anchor="ctr"/>
          <a:lstStyle>
            <a:lvl1pPr algn="ctr">
              <a:defRPr sz="900">
                <a:solidFill>
                  <a:srgbClr val="707276"/>
                </a:solidFill>
                <a:latin typeface="Arial"/>
                <a:cs typeface="Arial"/>
              </a:defRPr>
            </a:lvl1pPr>
          </a:lstStyle>
          <a:p>
            <a:endParaRPr lang="en-US" dirty="0"/>
          </a:p>
        </p:txBody>
      </p:sp>
      <p:pic>
        <p:nvPicPr>
          <p:cNvPr id="2" name="Picture 1"/>
          <p:cNvPicPr>
            <a:picLocks noChangeAspect="1"/>
          </p:cNvPicPr>
          <p:nvPr/>
        </p:nvPicPr>
        <p:blipFill>
          <a:blip r:embed="rId14"/>
          <a:stretch>
            <a:fillRect/>
          </a:stretch>
        </p:blipFill>
        <p:spPr>
          <a:xfrm>
            <a:off x="7324344" y="219456"/>
            <a:ext cx="1600200" cy="812800"/>
          </a:xfrm>
          <a:prstGeom prst="rect">
            <a:avLst/>
          </a:prstGeom>
        </p:spPr>
      </p:pic>
      <p:sp>
        <p:nvSpPr>
          <p:cNvPr id="10"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1" name="Straight Connector 10"/>
          <p:cNvCxnSpPr/>
          <p:nvPr/>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83040620"/>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4" r:id="rId3"/>
    <p:sldLayoutId id="2147483715" r:id="rId4"/>
    <p:sldLayoutId id="2147483716" r:id="rId5"/>
    <p:sldLayoutId id="2147483717" r:id="rId6"/>
    <p:sldLayoutId id="2147483723" r:id="rId7"/>
    <p:sldLayoutId id="2147483724" r:id="rId8"/>
    <p:sldLayoutId id="2147483725" r:id="rId9"/>
    <p:sldLayoutId id="2147483726" r:id="rId10"/>
    <p:sldLayoutId id="2147483727" r:id="rId11"/>
  </p:sldLayoutIdLst>
  <p:timing>
    <p:tnLst>
      <p:par>
        <p:cTn id="1" dur="indefinite" restart="never" nodeType="tmRoot"/>
      </p:par>
    </p:tnLst>
  </p:timing>
  <p:hf hdr="0"/>
  <p:txStyles>
    <p:titleStyle>
      <a:lvl1pPr algn="l" defTabSz="457200" rtl="0" eaLnBrk="1" latinLnBrk="0" hangingPunct="1">
        <a:spcBef>
          <a:spcPct val="0"/>
        </a:spcBef>
        <a:buNone/>
        <a:defRPr sz="2600" b="1" kern="1200">
          <a:solidFill>
            <a:srgbClr val="CC7022"/>
          </a:solidFill>
          <a:latin typeface="Arial"/>
          <a:ea typeface="+mj-ea"/>
          <a:cs typeface="Arial"/>
        </a:defRPr>
      </a:lvl1pPr>
    </p:titleStyle>
    <p:bodyStyle>
      <a:lvl1pPr marL="342900" indent="-342900" algn="l" defTabSz="457200" rtl="0" eaLnBrk="1" latinLnBrk="0" hangingPunct="1">
        <a:spcBef>
          <a:spcPct val="20000"/>
        </a:spcBef>
        <a:buSzPct val="100000"/>
        <a:buFontTx/>
        <a:buBlip>
          <a:blip r:embed="rId15"/>
        </a:buBlip>
        <a:defRPr sz="2000" kern="1200">
          <a:solidFill>
            <a:schemeClr val="accent2"/>
          </a:solidFill>
          <a:latin typeface="Arial"/>
          <a:ea typeface="+mn-ea"/>
          <a:cs typeface="Arial"/>
        </a:defRPr>
      </a:lvl1pPr>
      <a:lvl2pPr marL="742950" indent="-285750" algn="l" defTabSz="457200" rtl="0" eaLnBrk="1" latinLnBrk="0" hangingPunct="1">
        <a:spcBef>
          <a:spcPct val="20000"/>
        </a:spcBef>
        <a:buSzPct val="100000"/>
        <a:buFontTx/>
        <a:buBlip>
          <a:blip r:embed="rId16"/>
        </a:buBlip>
        <a:defRPr sz="1800" kern="1200">
          <a:solidFill>
            <a:schemeClr val="accent2"/>
          </a:solidFill>
          <a:latin typeface="Arial"/>
          <a:ea typeface="+mn-ea"/>
          <a:cs typeface="Arial"/>
        </a:defRPr>
      </a:lvl2pPr>
      <a:lvl3pPr marL="1143000" indent="-228600" algn="l" defTabSz="457200" rtl="0" eaLnBrk="1" latinLnBrk="0" hangingPunct="1">
        <a:spcBef>
          <a:spcPct val="20000"/>
        </a:spcBef>
        <a:buSzPct val="100000"/>
        <a:buFontTx/>
        <a:buBlip>
          <a:blip r:embed="rId17"/>
        </a:buBlip>
        <a:defRPr sz="1600" kern="1200">
          <a:solidFill>
            <a:schemeClr val="accent2"/>
          </a:solidFill>
          <a:latin typeface="Arial"/>
          <a:ea typeface="+mn-ea"/>
          <a:cs typeface="Arial"/>
        </a:defRPr>
      </a:lvl3pPr>
      <a:lvl4pPr marL="1600200" indent="-228600" algn="l" defTabSz="457200" rtl="0" eaLnBrk="1" latinLnBrk="0" hangingPunct="1">
        <a:spcBef>
          <a:spcPct val="20000"/>
        </a:spcBef>
        <a:buSzPct val="100000"/>
        <a:buFontTx/>
        <a:buBlip>
          <a:blip r:embed="rId18"/>
        </a:buBlip>
        <a:defRPr sz="1400" kern="1200">
          <a:solidFill>
            <a:schemeClr val="accent2"/>
          </a:solidFill>
          <a:latin typeface="Arial"/>
          <a:ea typeface="+mn-ea"/>
          <a:cs typeface="Arial"/>
        </a:defRPr>
      </a:lvl4pPr>
      <a:lvl5pPr marL="2057400" indent="-228600" algn="l" defTabSz="457200" rtl="0" eaLnBrk="1" latinLnBrk="0" hangingPunct="1">
        <a:spcBef>
          <a:spcPct val="20000"/>
        </a:spcBef>
        <a:buSzPct val="100000"/>
        <a:buFontTx/>
        <a:buBlip>
          <a:blip r:embed="rId15"/>
        </a:buBlip>
        <a:defRPr sz="1400" kern="1200">
          <a:solidFill>
            <a:schemeClr val="accent2"/>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5" name="Picture 14" descr="Silver_PowerPoint_Background_08-19-2011.jp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3" name="Footer Placeholder 4"/>
          <p:cNvSpPr>
            <a:spLocks noGrp="1"/>
          </p:cNvSpPr>
          <p:nvPr>
            <p:ph type="ftr" sz="quarter" idx="3"/>
          </p:nvPr>
        </p:nvSpPr>
        <p:spPr>
          <a:xfrm>
            <a:off x="2743200" y="6356350"/>
            <a:ext cx="3657600" cy="365125"/>
          </a:xfrm>
          <a:prstGeom prst="rect">
            <a:avLst/>
          </a:prstGeom>
        </p:spPr>
        <p:txBody>
          <a:bodyPr vert="horz" lIns="0" tIns="0" rIns="0" bIns="0" rtlCol="0" anchor="ctr"/>
          <a:lstStyle>
            <a:lvl1pPr algn="ctr">
              <a:defRPr sz="900">
                <a:solidFill>
                  <a:srgbClr val="707276"/>
                </a:solidFill>
                <a:latin typeface="Arial"/>
                <a:cs typeface="Arial"/>
              </a:defRPr>
            </a:lvl1pPr>
          </a:lstStyle>
          <a:p>
            <a:endParaRPr lang="en-US" dirty="0"/>
          </a:p>
        </p:txBody>
      </p:sp>
      <p:sp>
        <p:nvSpPr>
          <p:cNvPr id="17"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8"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9" name="Straight Connector 18"/>
          <p:cNvCxnSpPr/>
          <p:nvPr/>
        </p:nvCxnSpPr>
        <p:spPr>
          <a:xfrm>
            <a:off x="8602255" y="6454975"/>
            <a:ext cx="0" cy="182880"/>
          </a:xfrm>
          <a:prstGeom prst="line">
            <a:avLst/>
          </a:prstGeom>
          <a:ln w="12700">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1"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22" name="Text Placeholder 2"/>
          <p:cNvSpPr>
            <a:spLocks noGrp="1"/>
          </p:cNvSpPr>
          <p:nvPr>
            <p:ph type="body" idx="1"/>
          </p:nvPr>
        </p:nvSpPr>
        <p:spPr>
          <a:xfrm>
            <a:off x="274320" y="1600200"/>
            <a:ext cx="8595360" cy="4572000"/>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23" name="Picture 22"/>
          <p:cNvPicPr>
            <a:picLocks noChangeAspect="1"/>
          </p:cNvPicPr>
          <p:nvPr/>
        </p:nvPicPr>
        <p:blipFill>
          <a:blip r:embed="rId14"/>
          <a:stretch>
            <a:fillRect/>
          </a:stretch>
        </p:blipFill>
        <p:spPr>
          <a:xfrm>
            <a:off x="7318623" y="219456"/>
            <a:ext cx="1600200" cy="812800"/>
          </a:xfrm>
          <a:prstGeom prst="rect">
            <a:avLst/>
          </a:prstGeom>
        </p:spPr>
      </p:pic>
    </p:spTree>
    <p:extLst>
      <p:ext uri="{BB962C8B-B14F-4D97-AF65-F5344CB8AC3E}">
        <p14:creationId xmlns:p14="http://schemas.microsoft.com/office/powerpoint/2010/main" val="1096815689"/>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40" r:id="rId3"/>
    <p:sldLayoutId id="2147483741" r:id="rId4"/>
    <p:sldLayoutId id="2147483742" r:id="rId5"/>
    <p:sldLayoutId id="2147483743" r:id="rId6"/>
    <p:sldLayoutId id="2147483747" r:id="rId7"/>
    <p:sldLayoutId id="2147483748" r:id="rId8"/>
    <p:sldLayoutId id="2147483749" r:id="rId9"/>
    <p:sldLayoutId id="2147483750" r:id="rId10"/>
    <p:sldLayoutId id="2147483751" r:id="rId11"/>
  </p:sldLayoutIdLst>
  <p:hf hdr="0"/>
  <p:txStyles>
    <p:titleStyle>
      <a:lvl1pPr algn="l" defTabSz="457200" rtl="0" eaLnBrk="1" latinLnBrk="0" hangingPunct="1">
        <a:spcBef>
          <a:spcPct val="0"/>
        </a:spcBef>
        <a:buNone/>
        <a:defRPr sz="2600" b="1" kern="1200">
          <a:solidFill>
            <a:schemeClr val="bg1"/>
          </a:solidFill>
          <a:latin typeface="Arial"/>
          <a:ea typeface="+mj-ea"/>
          <a:cs typeface="Arial"/>
        </a:defRPr>
      </a:lvl1pPr>
    </p:titleStyle>
    <p:bodyStyle>
      <a:lvl1pPr marL="342900" indent="-342900" algn="l" defTabSz="457200" rtl="0" eaLnBrk="1" latinLnBrk="0" hangingPunct="1">
        <a:spcBef>
          <a:spcPct val="20000"/>
        </a:spcBef>
        <a:buSzPct val="100000"/>
        <a:buFontTx/>
        <a:buBlip>
          <a:blip r:embed="rId15"/>
        </a:buBlip>
        <a:defRPr sz="2000" kern="1200">
          <a:solidFill>
            <a:srgbClr val="242424"/>
          </a:solidFill>
          <a:latin typeface="Arial"/>
          <a:ea typeface="+mn-ea"/>
          <a:cs typeface="Arial"/>
        </a:defRPr>
      </a:lvl1pPr>
      <a:lvl2pPr marL="742950" indent="-285750" algn="l" defTabSz="457200" rtl="0" eaLnBrk="1" latinLnBrk="0" hangingPunct="1">
        <a:spcBef>
          <a:spcPct val="20000"/>
        </a:spcBef>
        <a:buSzPct val="100000"/>
        <a:buFontTx/>
        <a:buBlip>
          <a:blip r:embed="rId16"/>
        </a:buBlip>
        <a:defRPr sz="1800" kern="1200">
          <a:solidFill>
            <a:srgbClr val="242424"/>
          </a:solidFill>
          <a:latin typeface="Arial"/>
          <a:ea typeface="+mn-ea"/>
          <a:cs typeface="Arial"/>
        </a:defRPr>
      </a:lvl2pPr>
      <a:lvl3pPr marL="1143000" indent="-228600" algn="l" defTabSz="457200" rtl="0" eaLnBrk="1" latinLnBrk="0" hangingPunct="1">
        <a:spcBef>
          <a:spcPct val="20000"/>
        </a:spcBef>
        <a:buSzPct val="100000"/>
        <a:buFontTx/>
        <a:buBlip>
          <a:blip r:embed="rId17"/>
        </a:buBlip>
        <a:defRPr sz="1600" kern="1200">
          <a:solidFill>
            <a:srgbClr val="242424"/>
          </a:solidFill>
          <a:latin typeface="Arial"/>
          <a:ea typeface="+mn-ea"/>
          <a:cs typeface="Arial"/>
        </a:defRPr>
      </a:lvl3pPr>
      <a:lvl4pPr marL="1600200" indent="-228600" algn="l" defTabSz="457200" rtl="0" eaLnBrk="1" latinLnBrk="0" hangingPunct="1">
        <a:spcBef>
          <a:spcPct val="20000"/>
        </a:spcBef>
        <a:buSzPct val="100000"/>
        <a:buFontTx/>
        <a:buBlip>
          <a:blip r:embed="rId18"/>
        </a:buBlip>
        <a:defRPr sz="1400" kern="1200">
          <a:solidFill>
            <a:srgbClr val="242424"/>
          </a:solidFill>
          <a:latin typeface="Arial"/>
          <a:ea typeface="+mn-ea"/>
          <a:cs typeface="Arial"/>
        </a:defRPr>
      </a:lvl4pPr>
      <a:lvl5pPr marL="2057400" indent="-228600" algn="l" defTabSz="457200" rtl="0" eaLnBrk="1" latinLnBrk="0" hangingPunct="1">
        <a:spcBef>
          <a:spcPct val="20000"/>
        </a:spcBef>
        <a:buSzPct val="100000"/>
        <a:buFontTx/>
        <a:buBlip>
          <a:blip r:embed="rId15"/>
        </a:buBlip>
        <a:defRPr sz="1400" kern="1200">
          <a:solidFill>
            <a:srgbClr val="242424"/>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Footer Placeholder 4"/>
          <p:cNvSpPr>
            <a:spLocks noGrp="1"/>
          </p:cNvSpPr>
          <p:nvPr>
            <p:ph type="ftr" sz="quarter" idx="3"/>
          </p:nvPr>
        </p:nvSpPr>
        <p:spPr>
          <a:xfrm>
            <a:off x="2743200" y="6356350"/>
            <a:ext cx="3657600" cy="365125"/>
          </a:xfrm>
          <a:prstGeom prst="rect">
            <a:avLst/>
          </a:prstGeom>
        </p:spPr>
        <p:txBody>
          <a:bodyPr vert="horz" lIns="0" tIns="0" rIns="0" bIns="0" rtlCol="0" anchor="ctr"/>
          <a:lstStyle>
            <a:lvl1pPr algn="ctr">
              <a:defRPr sz="900">
                <a:solidFill>
                  <a:srgbClr val="707276"/>
                </a:solidFill>
                <a:latin typeface="Arial"/>
                <a:cs typeface="Arial"/>
              </a:defRPr>
            </a:lvl1pPr>
          </a:lstStyle>
          <a:p>
            <a:endParaRPr lang="en-US" dirty="0"/>
          </a:p>
        </p:txBody>
      </p:sp>
      <p:sp>
        <p:nvSpPr>
          <p:cNvPr id="15" name="Title Placeholder 1"/>
          <p:cNvSpPr>
            <a:spLocks noGrp="1"/>
          </p:cNvSpPr>
          <p:nvPr>
            <p:ph type="title"/>
          </p:nvPr>
        </p:nvSpPr>
        <p:spPr>
          <a:xfrm>
            <a:off x="274320" y="201168"/>
            <a:ext cx="6629400" cy="868680"/>
          </a:xfrm>
          <a:prstGeom prst="rect">
            <a:avLst/>
          </a:prstGeom>
        </p:spPr>
        <p:txBody>
          <a:bodyPr vert="horz" lIns="0" tIns="0" rIns="0" bIns="0" rtlCol="0" anchor="b" anchorCtr="0">
            <a:noAutofit/>
          </a:bodyPr>
          <a:lstStyle/>
          <a:p>
            <a:r>
              <a:rPr lang="en-US" dirty="0" smtClean="0"/>
              <a:t>Click to edit Master title style</a:t>
            </a:r>
            <a:endParaRPr lang="en-US" dirty="0"/>
          </a:p>
        </p:txBody>
      </p:sp>
      <p:sp>
        <p:nvSpPr>
          <p:cNvPr id="16" name="Date Placeholder 3"/>
          <p:cNvSpPr>
            <a:spLocks noGrp="1"/>
          </p:cNvSpPr>
          <p:nvPr>
            <p:ph type="dt" sz="half" idx="2"/>
          </p:nvPr>
        </p:nvSpPr>
        <p:spPr>
          <a:xfrm>
            <a:off x="6858000" y="6356350"/>
            <a:ext cx="1600200" cy="365125"/>
          </a:xfrm>
          <a:prstGeom prst="rect">
            <a:avLst/>
          </a:prstGeom>
        </p:spPr>
        <p:txBody>
          <a:bodyPr vert="horz" lIns="0" tIns="0" rIns="0" bIns="0" rtlCol="0" anchor="ctr"/>
          <a:lstStyle>
            <a:lvl1pPr algn="r">
              <a:defRPr sz="900">
                <a:solidFill>
                  <a:srgbClr val="707276"/>
                </a:solidFill>
                <a:latin typeface="Arial"/>
                <a:cs typeface="Arial"/>
              </a:defRPr>
            </a:lvl1pPr>
          </a:lstStyle>
          <a:p>
            <a:fld id="{1205DB16-F3E1-7B41-BE18-DA9132C94C8C}" type="datetime4">
              <a:rPr lang="en-US" smtClean="0"/>
              <a:pPr/>
              <a:t>November 2, 2015</a:t>
            </a:fld>
            <a:endParaRPr lang="en-US" dirty="0"/>
          </a:p>
        </p:txBody>
      </p:sp>
      <p:sp>
        <p:nvSpPr>
          <p:cNvPr id="17" name="Slide Number Placeholder 5"/>
          <p:cNvSpPr>
            <a:spLocks noGrp="1"/>
          </p:cNvSpPr>
          <p:nvPr>
            <p:ph type="sldNum" sz="quarter" idx="4"/>
          </p:nvPr>
        </p:nvSpPr>
        <p:spPr>
          <a:xfrm>
            <a:off x="8741664" y="6356350"/>
            <a:ext cx="301752" cy="365125"/>
          </a:xfrm>
          <a:prstGeom prst="rect">
            <a:avLst/>
          </a:prstGeom>
        </p:spPr>
        <p:txBody>
          <a:bodyPr lIns="0" tIns="0" bIns="0" anchor="ctr" anchorCtr="0"/>
          <a:lstStyle>
            <a:lvl1pPr algn="l">
              <a:defRPr sz="900" b="1">
                <a:solidFill>
                  <a:srgbClr val="707276"/>
                </a:solidFill>
                <a:latin typeface="Arial"/>
                <a:cs typeface="Arial"/>
              </a:defRPr>
            </a:lvl1pPr>
          </a:lstStyle>
          <a:p>
            <a:fld id="{03722D57-58D6-9447-A6D5-A97F6C35A8FB}" type="slidenum">
              <a:rPr lang="en-US" smtClean="0"/>
              <a:pPr/>
              <a:t>‹#›</a:t>
            </a:fld>
            <a:endParaRPr lang="en-US" dirty="0"/>
          </a:p>
        </p:txBody>
      </p:sp>
      <p:cxnSp>
        <p:nvCxnSpPr>
          <p:cNvPr id="18" name="Straight Connector 17"/>
          <p:cNvCxnSpPr/>
          <p:nvPr/>
        </p:nvCxnSpPr>
        <p:spPr>
          <a:xfrm>
            <a:off x="8602255" y="6454975"/>
            <a:ext cx="0" cy="182880"/>
          </a:xfrm>
          <a:prstGeom prst="line">
            <a:avLst/>
          </a:prstGeom>
          <a:ln w="12700">
            <a:solidFill>
              <a:srgbClr val="707276"/>
            </a:solidFill>
          </a:ln>
          <a:effectLst/>
        </p:spPr>
        <p:style>
          <a:lnRef idx="2">
            <a:schemeClr val="accent1"/>
          </a:lnRef>
          <a:fillRef idx="0">
            <a:schemeClr val="accent1"/>
          </a:fillRef>
          <a:effectRef idx="1">
            <a:schemeClr val="accent1"/>
          </a:effectRef>
          <a:fontRef idx="minor">
            <a:schemeClr val="tx1"/>
          </a:fontRef>
        </p:style>
      </p:cxnSp>
      <p:sp>
        <p:nvSpPr>
          <p:cNvPr id="19" name="Text Placeholder 2"/>
          <p:cNvSpPr>
            <a:spLocks noGrp="1"/>
          </p:cNvSpPr>
          <p:nvPr>
            <p:ph type="body" idx="1"/>
          </p:nvPr>
        </p:nvSpPr>
        <p:spPr>
          <a:xfrm>
            <a:off x="274320" y="1600200"/>
            <a:ext cx="8595360" cy="4572000"/>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20" name="Picture 19"/>
          <p:cNvPicPr>
            <a:picLocks noChangeAspect="1"/>
          </p:cNvPicPr>
          <p:nvPr/>
        </p:nvPicPr>
        <p:blipFill>
          <a:blip r:embed="rId8"/>
          <a:stretch>
            <a:fillRect/>
          </a:stretch>
        </p:blipFill>
        <p:spPr>
          <a:xfrm>
            <a:off x="7324344" y="219456"/>
            <a:ext cx="1600200" cy="812800"/>
          </a:xfrm>
          <a:prstGeom prst="rect">
            <a:avLst/>
          </a:prstGeom>
        </p:spPr>
      </p:pic>
    </p:spTree>
    <p:extLst>
      <p:ext uri="{BB962C8B-B14F-4D97-AF65-F5344CB8AC3E}">
        <p14:creationId xmlns:p14="http://schemas.microsoft.com/office/powerpoint/2010/main" val="261486769"/>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Lst>
  <p:hf hdr="0"/>
  <p:txStyles>
    <p:titleStyle>
      <a:lvl1pPr algn="l" defTabSz="457200" rtl="0" eaLnBrk="1" latinLnBrk="0" hangingPunct="1">
        <a:spcBef>
          <a:spcPct val="0"/>
        </a:spcBef>
        <a:buNone/>
        <a:defRPr sz="2600" b="1" kern="1200">
          <a:solidFill>
            <a:srgbClr val="CC7022"/>
          </a:solidFill>
          <a:latin typeface="Arial"/>
          <a:ea typeface="+mj-ea"/>
          <a:cs typeface="Arial"/>
        </a:defRPr>
      </a:lvl1pPr>
    </p:titleStyle>
    <p:bodyStyle>
      <a:lvl1pPr marL="342900" indent="-342900" algn="l" defTabSz="457200" rtl="0" eaLnBrk="1" latinLnBrk="0" hangingPunct="1">
        <a:spcBef>
          <a:spcPct val="20000"/>
        </a:spcBef>
        <a:buSzPct val="100000"/>
        <a:buFontTx/>
        <a:buBlip>
          <a:blip r:embed="rId9"/>
        </a:buBlip>
        <a:defRPr sz="2000" kern="1200">
          <a:solidFill>
            <a:srgbClr val="242424"/>
          </a:solidFill>
          <a:latin typeface="Arial"/>
          <a:ea typeface="+mn-ea"/>
          <a:cs typeface="Arial"/>
        </a:defRPr>
      </a:lvl1pPr>
      <a:lvl2pPr marL="742950" indent="-285750" algn="l" defTabSz="457200" rtl="0" eaLnBrk="1" latinLnBrk="0" hangingPunct="1">
        <a:spcBef>
          <a:spcPct val="20000"/>
        </a:spcBef>
        <a:buSzPct val="100000"/>
        <a:buFontTx/>
        <a:buBlip>
          <a:blip r:embed="rId10"/>
        </a:buBlip>
        <a:defRPr sz="1800" kern="1200">
          <a:solidFill>
            <a:srgbClr val="242424"/>
          </a:solidFill>
          <a:latin typeface="Arial"/>
          <a:ea typeface="+mn-ea"/>
          <a:cs typeface="Arial"/>
        </a:defRPr>
      </a:lvl2pPr>
      <a:lvl3pPr marL="1143000" indent="-228600" algn="l" defTabSz="457200" rtl="0" eaLnBrk="1" latinLnBrk="0" hangingPunct="1">
        <a:spcBef>
          <a:spcPct val="20000"/>
        </a:spcBef>
        <a:buSzPct val="100000"/>
        <a:buFontTx/>
        <a:buBlip>
          <a:blip r:embed="rId11"/>
        </a:buBlip>
        <a:defRPr sz="1600" kern="1200">
          <a:solidFill>
            <a:srgbClr val="242424"/>
          </a:solidFill>
          <a:latin typeface="Arial"/>
          <a:ea typeface="+mn-ea"/>
          <a:cs typeface="Arial"/>
        </a:defRPr>
      </a:lvl3pPr>
      <a:lvl4pPr marL="1600200" indent="-228600" algn="l" defTabSz="457200" rtl="0" eaLnBrk="1" latinLnBrk="0" hangingPunct="1">
        <a:spcBef>
          <a:spcPct val="20000"/>
        </a:spcBef>
        <a:buSzPct val="100000"/>
        <a:buFontTx/>
        <a:buBlip>
          <a:blip r:embed="rId12"/>
        </a:buBlip>
        <a:defRPr sz="1400" kern="1200">
          <a:solidFill>
            <a:srgbClr val="242424"/>
          </a:solidFill>
          <a:latin typeface="Arial"/>
          <a:ea typeface="+mn-ea"/>
          <a:cs typeface="Arial"/>
        </a:defRPr>
      </a:lvl4pPr>
      <a:lvl5pPr marL="2057400" indent="-228600" algn="l" defTabSz="457200" rtl="0" eaLnBrk="1" latinLnBrk="0" hangingPunct="1">
        <a:spcBef>
          <a:spcPct val="20000"/>
        </a:spcBef>
        <a:buSzPct val="100000"/>
        <a:buFontTx/>
        <a:buBlip>
          <a:blip r:embed="rId9"/>
        </a:buBlip>
        <a:defRPr sz="1400" kern="1200">
          <a:solidFill>
            <a:srgbClr val="242424"/>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7.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33.png"/><Relationship Id="rId4" Type="http://schemas.openxmlformats.org/officeDocument/2006/relationships/image" Target="../media/image32.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chart" Target="../charts/chart4.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chart" Target="../charts/char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mailto:peyton.smith@pnnl.gov" TargetMode="External"/><Relationship Id="rId3" Type="http://schemas.openxmlformats.org/officeDocument/2006/relationships/image" Target="../media/image35.png"/><Relationship Id="rId7" Type="http://schemas.openxmlformats.org/officeDocument/2006/relationships/image" Target="../media/image38.png"/><Relationship Id="rId2" Type="http://schemas.openxmlformats.org/officeDocument/2006/relationships/notesSlide" Target="../notesSlides/notesSlide23.xml"/><Relationship Id="rId1" Type="http://schemas.openxmlformats.org/officeDocument/2006/relationships/slideLayout" Target="../slideLayouts/slideLayout11.xml"/><Relationship Id="rId6" Type="http://schemas.openxmlformats.org/officeDocument/2006/relationships/image" Target="../media/image37.png"/><Relationship Id="rId5" Type="http://schemas.openxmlformats.org/officeDocument/2006/relationships/image" Target="../media/image17.jpeg"/><Relationship Id="rId4" Type="http://schemas.openxmlformats.org/officeDocument/2006/relationships/image" Target="../media/image36.png"/></Relationships>
</file>

<file path=ppt/slides/_rels/slide25.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9.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0.png"/><Relationship Id="rId7"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2.jpeg"/><Relationship Id="rId4" Type="http://schemas.openxmlformats.org/officeDocument/2006/relationships/image" Target="../media/image21.jpeg"/><Relationship Id="rId9"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3.jpeg"/><Relationship Id="rId7"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5.jpeg"/><Relationship Id="rId5" Type="http://schemas.microsoft.com/office/2007/relationships/hdphoto" Target="../media/hdphoto1.wdp"/><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emf"/></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ctrTitle"/>
          </p:nvPr>
        </p:nvSpPr>
        <p:spPr>
          <a:xfrm>
            <a:off x="2044700" y="1927723"/>
            <a:ext cx="7099300" cy="1828800"/>
          </a:xfrm>
        </p:spPr>
        <p:txBody>
          <a:bodyPr/>
          <a:lstStyle/>
          <a:p>
            <a:r>
              <a:rPr lang="en-US" sz="2800" dirty="0"/>
              <a:t>Differences in the complexity of micropore and macropore-associated dissolved organic matter and implications for C persistence in soils</a:t>
            </a:r>
          </a:p>
        </p:txBody>
      </p:sp>
      <p:sp>
        <p:nvSpPr>
          <p:cNvPr id="17" name="Subtitle 16"/>
          <p:cNvSpPr>
            <a:spLocks noGrp="1"/>
          </p:cNvSpPr>
          <p:nvPr>
            <p:ph type="subTitle" idx="1"/>
          </p:nvPr>
        </p:nvSpPr>
        <p:spPr>
          <a:xfrm>
            <a:off x="152400" y="4071819"/>
            <a:ext cx="8991600" cy="923514"/>
          </a:xfrm>
        </p:spPr>
        <p:txBody>
          <a:bodyPr>
            <a:noAutofit/>
          </a:bodyPr>
          <a:lstStyle/>
          <a:p>
            <a:r>
              <a:rPr lang="en-US" sz="1900" b="1" dirty="0" smtClean="0"/>
              <a:t>A. Peyton Smith</a:t>
            </a:r>
            <a:r>
              <a:rPr lang="en-US" sz="1800" dirty="0" smtClean="0"/>
              <a:t>, Sarah </a:t>
            </a:r>
            <a:r>
              <a:rPr lang="en-US" sz="1800" dirty="0" err="1" smtClean="0"/>
              <a:t>Fansler</a:t>
            </a:r>
            <a:r>
              <a:rPr lang="en-US" sz="1800" dirty="0" smtClean="0"/>
              <a:t>, </a:t>
            </a:r>
            <a:r>
              <a:rPr lang="en-US" sz="1800" dirty="0" err="1" smtClean="0"/>
              <a:t>malak</a:t>
            </a:r>
            <a:r>
              <a:rPr lang="en-US" sz="1800" dirty="0" smtClean="0"/>
              <a:t> </a:t>
            </a:r>
            <a:r>
              <a:rPr lang="en-US" sz="1800" dirty="0" err="1" smtClean="0"/>
              <a:t>tfaily</a:t>
            </a:r>
            <a:r>
              <a:rPr lang="en-US" sz="1800" dirty="0" smtClean="0"/>
              <a:t> and Vanessa bailey</a:t>
            </a:r>
          </a:p>
        </p:txBody>
      </p:sp>
      <p:sp>
        <p:nvSpPr>
          <p:cNvPr id="33" name="Date Placeholder 32"/>
          <p:cNvSpPr>
            <a:spLocks noGrp="1"/>
          </p:cNvSpPr>
          <p:nvPr>
            <p:ph type="dt" sz="half" idx="10"/>
          </p:nvPr>
        </p:nvSpPr>
        <p:spPr>
          <a:xfrm>
            <a:off x="5562600" y="6356350"/>
            <a:ext cx="2895600" cy="365125"/>
          </a:xfrm>
        </p:spPr>
        <p:txBody>
          <a:bodyPr/>
          <a:lstStyle/>
          <a:p>
            <a:r>
              <a:rPr lang="en-US" sz="1400" dirty="0" smtClean="0"/>
              <a:t>Soil Ecology Society   June 9-12 2015</a:t>
            </a:r>
            <a:endParaRPr lang="en-US" sz="1400" dirty="0"/>
          </a:p>
        </p:txBody>
      </p:sp>
      <p:sp>
        <p:nvSpPr>
          <p:cNvPr id="34" name="Slide Number Placeholder 33"/>
          <p:cNvSpPr>
            <a:spLocks noGrp="1"/>
          </p:cNvSpPr>
          <p:nvPr>
            <p:ph type="sldNum" sz="quarter" idx="12"/>
          </p:nvPr>
        </p:nvSpPr>
        <p:spPr/>
        <p:txBody>
          <a:bodyPr/>
          <a:lstStyle/>
          <a:p>
            <a:fld id="{03722D57-58D6-9447-A6D5-A97F6C35A8FB}" type="slidenum">
              <a:rPr lang="en-US" smtClean="0"/>
              <a:pPr/>
              <a:t>1</a:t>
            </a:fld>
            <a:endParaRPr lang="en-US"/>
          </a:p>
        </p:txBody>
      </p:sp>
      <p:pic>
        <p:nvPicPr>
          <p:cNvPr id="8" name="Picture 5" descr="rotate-1.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85233" y="2036232"/>
            <a:ext cx="1646767" cy="1646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2" descr="http://brand.emsl.pnl.gov/images/logos/EMSL_pnnl_os_lockup.jpg"/>
          <p:cNvPicPr>
            <a:picLocks noChangeAspect="1" noChangeArrowheads="1"/>
          </p:cNvPicPr>
          <p:nvPr/>
        </p:nvPicPr>
        <p:blipFill rotWithShape="1">
          <a:blip r:embed="rId4">
            <a:extLst>
              <a:ext uri="{28A0092B-C50C-407E-A947-70E740481C1C}">
                <a14:useLocalDpi xmlns:a14="http://schemas.microsoft.com/office/drawing/2010/main" val="0"/>
              </a:ext>
            </a:extLst>
          </a:blip>
          <a:srcRect t="1" r="66667" b="-12190"/>
          <a:stretch/>
        </p:blipFill>
        <p:spPr bwMode="auto">
          <a:xfrm>
            <a:off x="1253066" y="6268518"/>
            <a:ext cx="914398" cy="3862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314324" y="212908"/>
            <a:ext cx="6629400" cy="868680"/>
          </a:xfrm>
        </p:spPr>
        <p:txBody>
          <a:bodyPr anchor="ctr"/>
          <a:lstStyle/>
          <a:p>
            <a:pPr algn="ctr"/>
            <a:r>
              <a:rPr lang="en-US" dirty="0" smtClean="0"/>
              <a:t/>
            </a:r>
            <a:br>
              <a:rPr lang="en-US" dirty="0" smtClean="0"/>
            </a:br>
            <a:r>
              <a:rPr lang="en-US" sz="2300" dirty="0" smtClean="0"/>
              <a:t>Pore-scale </a:t>
            </a:r>
            <a:r>
              <a:rPr lang="en-US" sz="2300" dirty="0"/>
              <a:t>investigation of soluble C</a:t>
            </a:r>
            <a:br>
              <a:rPr lang="en-US" sz="2300" dirty="0"/>
            </a:br>
            <a:endParaRPr lang="en-US" sz="2300" dirty="0"/>
          </a:p>
        </p:txBody>
      </p:sp>
      <p:sp>
        <p:nvSpPr>
          <p:cNvPr id="14" name="Content Placeholder 13"/>
          <p:cNvSpPr>
            <a:spLocks noGrp="1"/>
          </p:cNvSpPr>
          <p:nvPr>
            <p:ph idx="1"/>
          </p:nvPr>
        </p:nvSpPr>
        <p:spPr>
          <a:xfrm>
            <a:off x="337250" y="1459790"/>
            <a:ext cx="8387649" cy="1800493"/>
          </a:xfrm>
        </p:spPr>
        <p:txBody>
          <a:bodyPr anchor="t"/>
          <a:lstStyle/>
          <a:p>
            <a:pPr>
              <a:spcAft>
                <a:spcPts val="1800"/>
              </a:spcAft>
            </a:pPr>
            <a:r>
              <a:rPr lang="en-US" b="1" dirty="0" smtClean="0">
                <a:solidFill>
                  <a:srgbClr val="0C0C0C"/>
                </a:solidFill>
              </a:rPr>
              <a:t>Objectives:</a:t>
            </a:r>
          </a:p>
          <a:p>
            <a:pPr lvl="1">
              <a:spcAft>
                <a:spcPts val="600"/>
              </a:spcAft>
            </a:pPr>
            <a:r>
              <a:rPr lang="en-US" sz="2000" dirty="0">
                <a:solidFill>
                  <a:srgbClr val="0C0C0C"/>
                </a:solidFill>
              </a:rPr>
              <a:t>Characterize</a:t>
            </a:r>
            <a:r>
              <a:rPr lang="en-US" sz="2000" dirty="0" smtClean="0">
                <a:solidFill>
                  <a:srgbClr val="0C0C0C"/>
                </a:solidFill>
              </a:rPr>
              <a:t> molecular composition of soluble OM, and </a:t>
            </a:r>
          </a:p>
          <a:p>
            <a:pPr lvl="1">
              <a:spcAft>
                <a:spcPts val="600"/>
              </a:spcAft>
            </a:pPr>
            <a:r>
              <a:rPr lang="en-US" sz="2000" dirty="0">
                <a:solidFill>
                  <a:schemeClr val="tx1"/>
                </a:solidFill>
              </a:rPr>
              <a:t>Determine the</a:t>
            </a:r>
            <a:r>
              <a:rPr lang="en-US" sz="2000" dirty="0" smtClean="0">
                <a:solidFill>
                  <a:schemeClr val="tx1"/>
                </a:solidFill>
              </a:rPr>
              <a:t> decomposition potential of soluble OM,</a:t>
            </a:r>
          </a:p>
          <a:p>
            <a:pPr lvl="1">
              <a:spcAft>
                <a:spcPts val="600"/>
              </a:spcAft>
            </a:pPr>
            <a:r>
              <a:rPr lang="en-US" sz="2000" dirty="0" smtClean="0">
                <a:solidFill>
                  <a:srgbClr val="0C0C0C"/>
                </a:solidFill>
              </a:rPr>
              <a:t>In large, unprotected pore domains and from fine pore domains</a:t>
            </a:r>
          </a:p>
        </p:txBody>
      </p:sp>
      <p:sp>
        <p:nvSpPr>
          <p:cNvPr id="9" name="Slide Number Placeholder 8"/>
          <p:cNvSpPr>
            <a:spLocks noGrp="1"/>
          </p:cNvSpPr>
          <p:nvPr>
            <p:ph type="sldNum" sz="quarter" idx="13"/>
          </p:nvPr>
        </p:nvSpPr>
        <p:spPr/>
        <p:txBody>
          <a:bodyPr/>
          <a:lstStyle/>
          <a:p>
            <a:fld id="{03722D57-58D6-9447-A6D5-A97F6C35A8FB}" type="slidenum">
              <a:rPr lang="en-US" smtClean="0"/>
              <a:pPr/>
              <a:t>10</a:t>
            </a:fld>
            <a:endParaRPr lang="en-US"/>
          </a:p>
        </p:txBody>
      </p:sp>
      <p:sp>
        <p:nvSpPr>
          <p:cNvPr id="7" name="Oval 6"/>
          <p:cNvSpPr/>
          <p:nvPr/>
        </p:nvSpPr>
        <p:spPr>
          <a:xfrm>
            <a:off x="4385732" y="4618566"/>
            <a:ext cx="2396067" cy="1989667"/>
          </a:xfrm>
          <a:prstGeom prst="ellipse">
            <a:avLst/>
          </a:prstGeom>
          <a:gradFill>
            <a:gsLst>
              <a:gs pos="40000">
                <a:srgbClr val="FF6600"/>
              </a:gs>
              <a:gs pos="100000">
                <a:schemeClr val="bg1"/>
              </a:gs>
            </a:gsLst>
            <a:lin ang="1284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Chemical </a:t>
            </a:r>
            <a:endParaRPr lang="en-US" dirty="0">
              <a:latin typeface="Arial"/>
              <a:cs typeface="Arial"/>
            </a:endParaRPr>
          </a:p>
        </p:txBody>
      </p:sp>
      <p:sp>
        <p:nvSpPr>
          <p:cNvPr id="8" name="Oval 7"/>
          <p:cNvSpPr/>
          <p:nvPr/>
        </p:nvSpPr>
        <p:spPr>
          <a:xfrm>
            <a:off x="3208866" y="3462866"/>
            <a:ext cx="2396067" cy="1989667"/>
          </a:xfrm>
          <a:prstGeom prst="ellipse">
            <a:avLst/>
          </a:prstGeom>
          <a:gradFill>
            <a:gsLst>
              <a:gs pos="0">
                <a:schemeClr val="accent6">
                  <a:lumMod val="75000"/>
                </a:schemeClr>
              </a:gs>
              <a:gs pos="100000">
                <a:schemeClr val="bg1">
                  <a:alpha val="57000"/>
                </a:schemeClr>
              </a:gs>
            </a:gsLst>
            <a:lin ang="588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Biological </a:t>
            </a:r>
            <a:endParaRPr lang="en-US" dirty="0">
              <a:latin typeface="Arial"/>
              <a:cs typeface="Arial"/>
            </a:endParaRPr>
          </a:p>
        </p:txBody>
      </p:sp>
      <p:sp>
        <p:nvSpPr>
          <p:cNvPr id="10" name="Oval 9"/>
          <p:cNvSpPr/>
          <p:nvPr/>
        </p:nvSpPr>
        <p:spPr>
          <a:xfrm>
            <a:off x="2438400" y="4677833"/>
            <a:ext cx="2396067" cy="1989667"/>
          </a:xfrm>
          <a:prstGeom prst="ellipse">
            <a:avLst/>
          </a:prstGeom>
          <a:gradFill>
            <a:gsLst>
              <a:gs pos="41000">
                <a:srgbClr val="804000"/>
              </a:gs>
              <a:gs pos="100000">
                <a:schemeClr val="bg1">
                  <a:alpha val="61000"/>
                </a:schemeClr>
              </a:gs>
            </a:gsLst>
            <a:lin ang="19560000" scaled="0"/>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Physical</a:t>
            </a:r>
            <a:endParaRPr lang="en-US" dirty="0">
              <a:latin typeface="Arial"/>
              <a:cs typeface="Arial"/>
            </a:endParaRPr>
          </a:p>
        </p:txBody>
      </p:sp>
    </p:spTree>
    <p:extLst>
      <p:ext uri="{BB962C8B-B14F-4D97-AF65-F5344CB8AC3E}">
        <p14:creationId xmlns:p14="http://schemas.microsoft.com/office/powerpoint/2010/main" val="372351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2" nodeType="clickEffect">
                                  <p:stCondLst>
                                    <p:cond delay="0"/>
                                  </p:stCondLst>
                                  <p:childTnLst>
                                    <p:animEffect transition="out" filter="fade">
                                      <p:cBhvr>
                                        <p:cTn id="6" dur="1000"/>
                                        <p:tgtEl>
                                          <p:spTgt spid="8"/>
                                        </p:tgtEl>
                                      </p:cBhvr>
                                    </p:animEffect>
                                    <p:set>
                                      <p:cBhvr>
                                        <p:cTn id="7" dur="1" fill="hold">
                                          <p:stCondLst>
                                            <p:cond delay="9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2"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p:cNvGraphicFramePr>
            <a:graphicFrameLocks/>
          </p:cNvGraphicFramePr>
          <p:nvPr>
            <p:extLst>
              <p:ext uri="{D42A27DB-BD31-4B8C-83A1-F6EECF244321}">
                <p14:modId xmlns:p14="http://schemas.microsoft.com/office/powerpoint/2010/main" val="211376228"/>
              </p:ext>
            </p:extLst>
          </p:nvPr>
        </p:nvGraphicFramePr>
        <p:xfrm>
          <a:off x="361950" y="1371600"/>
          <a:ext cx="8458200" cy="5962650"/>
        </p:xfrm>
        <a:graphic>
          <a:graphicData uri="http://schemas.openxmlformats.org/drawingml/2006/chart">
            <c:chart xmlns:c="http://schemas.openxmlformats.org/drawingml/2006/chart" xmlns:r="http://schemas.openxmlformats.org/officeDocument/2006/relationships" r:id="rId3"/>
          </a:graphicData>
        </a:graphic>
      </p:graphicFrame>
      <p:sp>
        <p:nvSpPr>
          <p:cNvPr id="4" name="Oval 3"/>
          <p:cNvSpPr/>
          <p:nvPr/>
        </p:nvSpPr>
        <p:spPr>
          <a:xfrm rot="752672">
            <a:off x="2987847" y="2506941"/>
            <a:ext cx="4474393" cy="2115671"/>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3"/>
          </p:nvPr>
        </p:nvSpPr>
        <p:spPr/>
        <p:txBody>
          <a:bodyPr/>
          <a:lstStyle/>
          <a:p>
            <a:fld id="{03722D57-58D6-9447-A6D5-A97F6C35A8FB}" type="slidenum">
              <a:rPr lang="en-US" smtClean="0"/>
              <a:pPr/>
              <a:t>11</a:t>
            </a:fld>
            <a:endParaRPr lang="en-US" dirty="0"/>
          </a:p>
        </p:txBody>
      </p:sp>
      <p:sp>
        <p:nvSpPr>
          <p:cNvPr id="8" name="Title 12"/>
          <p:cNvSpPr txBox="1">
            <a:spLocks/>
          </p:cNvSpPr>
          <p:nvPr/>
        </p:nvSpPr>
        <p:spPr>
          <a:xfrm>
            <a:off x="207777" y="222433"/>
            <a:ext cx="6897111" cy="868680"/>
          </a:xfrm>
          <a:prstGeom prst="rect">
            <a:avLst/>
          </a:prstGeom>
        </p:spPr>
        <p:txBody>
          <a:bodyPr vert="horz" lIns="0" tIns="0" rIns="0" bIns="0" rtlCol="0" anchor="ctr" anchorCtr="0">
            <a:noAutofit/>
          </a:bodyPr>
          <a:lstStyle>
            <a:lvl1pPr algn="l" defTabSz="457200" rtl="0" eaLnBrk="1" latinLnBrk="0" hangingPunct="1">
              <a:spcBef>
                <a:spcPct val="0"/>
              </a:spcBef>
              <a:buNone/>
              <a:defRPr sz="2600" b="1" kern="1200">
                <a:solidFill>
                  <a:srgbClr val="FFFFFF"/>
                </a:solidFill>
                <a:latin typeface="Arial"/>
                <a:ea typeface="+mj-ea"/>
                <a:cs typeface="Arial"/>
              </a:defRPr>
            </a:lvl1pPr>
          </a:lstStyle>
          <a:p>
            <a:pPr algn="ctr"/>
            <a:r>
              <a:rPr lang="en-US" sz="2300" dirty="0" smtClean="0"/>
              <a:t>Location in soil pore matrix </a:t>
            </a:r>
          </a:p>
          <a:p>
            <a:pPr algn="ctr"/>
            <a:r>
              <a:rPr lang="en-US" sz="2300" dirty="0" smtClean="0"/>
              <a:t>alters OM composition </a:t>
            </a:r>
            <a:endParaRPr lang="en-US" sz="2300" dirty="0"/>
          </a:p>
        </p:txBody>
      </p:sp>
      <p:sp>
        <p:nvSpPr>
          <p:cNvPr id="10" name="Oval 9"/>
          <p:cNvSpPr/>
          <p:nvPr/>
        </p:nvSpPr>
        <p:spPr>
          <a:xfrm rot="1779854">
            <a:off x="1227474" y="3516461"/>
            <a:ext cx="4474393" cy="2268638"/>
          </a:xfrm>
          <a:prstGeom prst="ellipse">
            <a:avLst/>
          </a:prstGeom>
          <a:no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979271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3"/>
          </p:nvPr>
        </p:nvSpPr>
        <p:spPr/>
        <p:txBody>
          <a:bodyPr/>
          <a:lstStyle/>
          <a:p>
            <a:fld id="{03722D57-58D6-9447-A6D5-A97F6C35A8FB}" type="slidenum">
              <a:rPr lang="en-US" smtClean="0"/>
              <a:pPr/>
              <a:t>12</a:t>
            </a:fld>
            <a:endParaRPr lang="en-US" dirty="0"/>
          </a:p>
        </p:txBody>
      </p:sp>
      <p:sp>
        <p:nvSpPr>
          <p:cNvPr id="8" name="Title 12"/>
          <p:cNvSpPr txBox="1">
            <a:spLocks/>
          </p:cNvSpPr>
          <p:nvPr/>
        </p:nvSpPr>
        <p:spPr>
          <a:xfrm>
            <a:off x="207777" y="222433"/>
            <a:ext cx="6850247" cy="868680"/>
          </a:xfrm>
          <a:prstGeom prst="rect">
            <a:avLst/>
          </a:prstGeom>
        </p:spPr>
        <p:txBody>
          <a:bodyPr vert="horz" lIns="0" tIns="0" rIns="0" bIns="0" rtlCol="0" anchor="ctr" anchorCtr="0">
            <a:noAutofit/>
          </a:bodyPr>
          <a:lstStyle>
            <a:lvl1pPr algn="l" defTabSz="457200" rtl="0" eaLnBrk="1" latinLnBrk="0" hangingPunct="1">
              <a:spcBef>
                <a:spcPct val="0"/>
              </a:spcBef>
              <a:buNone/>
              <a:defRPr sz="2600" b="1" kern="1200">
                <a:solidFill>
                  <a:srgbClr val="FFFFFF"/>
                </a:solidFill>
                <a:latin typeface="Arial"/>
                <a:ea typeface="+mj-ea"/>
                <a:cs typeface="Arial"/>
              </a:defRPr>
            </a:lvl1pPr>
          </a:lstStyle>
          <a:p>
            <a:pPr algn="ctr"/>
            <a:r>
              <a:rPr lang="en-US" sz="2300" dirty="0" smtClean="0"/>
              <a:t/>
            </a:r>
            <a:br>
              <a:rPr lang="en-US" sz="2300" dirty="0" smtClean="0"/>
            </a:br>
            <a:r>
              <a:rPr lang="en-US" sz="2300" dirty="0"/>
              <a:t>Greater </a:t>
            </a:r>
            <a:r>
              <a:rPr lang="en-US" sz="2300" dirty="0" smtClean="0"/>
              <a:t>OM </a:t>
            </a:r>
            <a:r>
              <a:rPr lang="en-US" sz="2300" dirty="0"/>
              <a:t>complexity in fine pore domains</a:t>
            </a:r>
            <a:r>
              <a:rPr lang="en-US" sz="2300" dirty="0" smtClean="0"/>
              <a:t/>
            </a:r>
            <a:br>
              <a:rPr lang="en-US" sz="2300" dirty="0" smtClean="0"/>
            </a:br>
            <a:endParaRPr lang="en-US" sz="2300" dirty="0"/>
          </a:p>
        </p:txBody>
      </p:sp>
      <p:graphicFrame>
        <p:nvGraphicFramePr>
          <p:cNvPr id="11" name="Chart 10"/>
          <p:cNvGraphicFramePr>
            <a:graphicFrameLocks/>
          </p:cNvGraphicFramePr>
          <p:nvPr>
            <p:extLst>
              <p:ext uri="{D42A27DB-BD31-4B8C-83A1-F6EECF244321}">
                <p14:modId xmlns:p14="http://schemas.microsoft.com/office/powerpoint/2010/main" val="292861235"/>
              </p:ext>
            </p:extLst>
          </p:nvPr>
        </p:nvGraphicFramePr>
        <p:xfrm>
          <a:off x="359854" y="1563625"/>
          <a:ext cx="8107490" cy="473906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385140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314324" y="212908"/>
            <a:ext cx="6629400" cy="868680"/>
          </a:xfrm>
        </p:spPr>
        <p:txBody>
          <a:bodyPr anchor="ctr"/>
          <a:lstStyle/>
          <a:p>
            <a:pPr algn="ctr"/>
            <a:r>
              <a:rPr lang="en-US" dirty="0" smtClean="0"/>
              <a:t/>
            </a:r>
            <a:br>
              <a:rPr lang="en-US" dirty="0" smtClean="0"/>
            </a:br>
            <a:r>
              <a:rPr lang="en-US" sz="2300" dirty="0" smtClean="0"/>
              <a:t>Pore-scale </a:t>
            </a:r>
            <a:r>
              <a:rPr lang="en-US" sz="2300" dirty="0"/>
              <a:t>investigation of soluble C</a:t>
            </a:r>
            <a:br>
              <a:rPr lang="en-US" sz="2300" dirty="0"/>
            </a:br>
            <a:endParaRPr lang="en-US" sz="2300" dirty="0"/>
          </a:p>
        </p:txBody>
      </p:sp>
      <p:sp>
        <p:nvSpPr>
          <p:cNvPr id="14" name="Content Placeholder 13"/>
          <p:cNvSpPr>
            <a:spLocks noGrp="1"/>
          </p:cNvSpPr>
          <p:nvPr>
            <p:ph idx="1"/>
          </p:nvPr>
        </p:nvSpPr>
        <p:spPr>
          <a:xfrm>
            <a:off x="337250" y="1459790"/>
            <a:ext cx="8387649" cy="1800493"/>
          </a:xfrm>
        </p:spPr>
        <p:txBody>
          <a:bodyPr anchor="t"/>
          <a:lstStyle/>
          <a:p>
            <a:pPr>
              <a:spcAft>
                <a:spcPts val="1800"/>
              </a:spcAft>
            </a:pPr>
            <a:r>
              <a:rPr lang="en-US" b="1" dirty="0" smtClean="0">
                <a:solidFill>
                  <a:srgbClr val="0C0C0C"/>
                </a:solidFill>
              </a:rPr>
              <a:t>Objectives:</a:t>
            </a:r>
          </a:p>
          <a:p>
            <a:pPr lvl="1">
              <a:spcAft>
                <a:spcPts val="600"/>
              </a:spcAft>
            </a:pPr>
            <a:r>
              <a:rPr lang="en-US" sz="2000" dirty="0">
                <a:solidFill>
                  <a:srgbClr val="707276"/>
                </a:solidFill>
              </a:rPr>
              <a:t>Characterize</a:t>
            </a:r>
            <a:r>
              <a:rPr lang="en-US" sz="2000" dirty="0" smtClean="0">
                <a:solidFill>
                  <a:srgbClr val="707276"/>
                </a:solidFill>
              </a:rPr>
              <a:t> molecular composition of soluble OM, and </a:t>
            </a:r>
          </a:p>
          <a:p>
            <a:pPr lvl="1">
              <a:spcAft>
                <a:spcPts val="600"/>
              </a:spcAft>
            </a:pPr>
            <a:r>
              <a:rPr lang="en-US" sz="2000" dirty="0">
                <a:solidFill>
                  <a:srgbClr val="0C0C0C"/>
                </a:solidFill>
              </a:rPr>
              <a:t>Determine the</a:t>
            </a:r>
            <a:r>
              <a:rPr lang="en-US" sz="2000" dirty="0" smtClean="0">
                <a:solidFill>
                  <a:srgbClr val="0C0C0C"/>
                </a:solidFill>
              </a:rPr>
              <a:t> decomposition potential of soluble OM,</a:t>
            </a:r>
          </a:p>
          <a:p>
            <a:pPr lvl="1">
              <a:spcAft>
                <a:spcPts val="600"/>
              </a:spcAft>
            </a:pPr>
            <a:r>
              <a:rPr lang="en-US" sz="2000" dirty="0" smtClean="0">
                <a:solidFill>
                  <a:srgbClr val="0C0C0C"/>
                </a:solidFill>
              </a:rPr>
              <a:t>In large, unprotected pore domains and from fine pore domains</a:t>
            </a:r>
          </a:p>
        </p:txBody>
      </p:sp>
      <p:sp>
        <p:nvSpPr>
          <p:cNvPr id="9" name="Slide Number Placeholder 8"/>
          <p:cNvSpPr>
            <a:spLocks noGrp="1"/>
          </p:cNvSpPr>
          <p:nvPr>
            <p:ph type="sldNum" sz="quarter" idx="13"/>
          </p:nvPr>
        </p:nvSpPr>
        <p:spPr/>
        <p:txBody>
          <a:bodyPr/>
          <a:lstStyle/>
          <a:p>
            <a:fld id="{03722D57-58D6-9447-A6D5-A97F6C35A8FB}" type="slidenum">
              <a:rPr lang="en-US" smtClean="0"/>
              <a:pPr/>
              <a:t>13</a:t>
            </a:fld>
            <a:endParaRPr lang="en-US"/>
          </a:p>
        </p:txBody>
      </p:sp>
      <p:sp>
        <p:nvSpPr>
          <p:cNvPr id="7" name="Oval 6"/>
          <p:cNvSpPr/>
          <p:nvPr/>
        </p:nvSpPr>
        <p:spPr>
          <a:xfrm>
            <a:off x="4385732" y="4618566"/>
            <a:ext cx="2396067" cy="1989667"/>
          </a:xfrm>
          <a:prstGeom prst="ellipse">
            <a:avLst/>
          </a:prstGeom>
          <a:gradFill>
            <a:gsLst>
              <a:gs pos="40000">
                <a:srgbClr val="FF6600"/>
              </a:gs>
              <a:gs pos="100000">
                <a:schemeClr val="bg1"/>
              </a:gs>
            </a:gsLst>
            <a:lin ang="1284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Chemical </a:t>
            </a:r>
            <a:endParaRPr lang="en-US" dirty="0">
              <a:latin typeface="Arial"/>
              <a:cs typeface="Arial"/>
            </a:endParaRPr>
          </a:p>
        </p:txBody>
      </p:sp>
      <p:sp>
        <p:nvSpPr>
          <p:cNvPr id="8" name="Oval 7"/>
          <p:cNvSpPr/>
          <p:nvPr/>
        </p:nvSpPr>
        <p:spPr>
          <a:xfrm>
            <a:off x="3208866" y="3462866"/>
            <a:ext cx="2396067" cy="1989667"/>
          </a:xfrm>
          <a:prstGeom prst="ellipse">
            <a:avLst/>
          </a:prstGeom>
          <a:gradFill>
            <a:gsLst>
              <a:gs pos="0">
                <a:schemeClr val="accent6">
                  <a:lumMod val="75000"/>
                </a:schemeClr>
              </a:gs>
              <a:gs pos="100000">
                <a:schemeClr val="bg1">
                  <a:alpha val="57000"/>
                </a:schemeClr>
              </a:gs>
            </a:gsLst>
            <a:lin ang="588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Biological </a:t>
            </a:r>
            <a:endParaRPr lang="en-US" dirty="0">
              <a:latin typeface="Arial"/>
              <a:cs typeface="Arial"/>
            </a:endParaRPr>
          </a:p>
        </p:txBody>
      </p:sp>
      <p:sp>
        <p:nvSpPr>
          <p:cNvPr id="10" name="Oval 9"/>
          <p:cNvSpPr/>
          <p:nvPr/>
        </p:nvSpPr>
        <p:spPr>
          <a:xfrm>
            <a:off x="2438400" y="4677833"/>
            <a:ext cx="2396067" cy="1989667"/>
          </a:xfrm>
          <a:prstGeom prst="ellipse">
            <a:avLst/>
          </a:prstGeom>
          <a:gradFill>
            <a:gsLst>
              <a:gs pos="41000">
                <a:srgbClr val="804000"/>
              </a:gs>
              <a:gs pos="100000">
                <a:schemeClr val="bg1">
                  <a:alpha val="61000"/>
                </a:schemeClr>
              </a:gs>
            </a:gsLst>
            <a:lin ang="19560000" scaled="0"/>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Physical</a:t>
            </a:r>
            <a:endParaRPr lang="en-US" dirty="0">
              <a:latin typeface="Arial"/>
              <a:cs typeface="Arial"/>
            </a:endParaRPr>
          </a:p>
        </p:txBody>
      </p:sp>
    </p:spTree>
    <p:extLst>
      <p:ext uri="{BB962C8B-B14F-4D97-AF65-F5344CB8AC3E}">
        <p14:creationId xmlns:p14="http://schemas.microsoft.com/office/powerpoint/2010/main" val="372351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2000"/>
                                        <p:tgtEl>
                                          <p:spTgt spid="7"/>
                                        </p:tgtEl>
                                      </p:cBhvr>
                                    </p:animEffect>
                                    <p:set>
                                      <p:cBhvr>
                                        <p:cTn id="7" dur="1" fill="hold">
                                          <p:stCondLst>
                                            <p:cond delay="1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3"/>
          </p:nvPr>
        </p:nvSpPr>
        <p:spPr/>
        <p:txBody>
          <a:bodyPr/>
          <a:lstStyle/>
          <a:p>
            <a:fld id="{03722D57-58D6-9447-A6D5-A97F6C35A8FB}" type="slidenum">
              <a:rPr lang="en-US" smtClean="0"/>
              <a:pPr/>
              <a:t>14</a:t>
            </a:fld>
            <a:endParaRPr lang="en-US" dirty="0"/>
          </a:p>
        </p:txBody>
      </p:sp>
      <p:sp>
        <p:nvSpPr>
          <p:cNvPr id="34" name="TextBox 33"/>
          <p:cNvSpPr txBox="1"/>
          <p:nvPr/>
        </p:nvSpPr>
        <p:spPr>
          <a:xfrm>
            <a:off x="1559512" y="1820955"/>
            <a:ext cx="2042159" cy="1169551"/>
          </a:xfrm>
          <a:prstGeom prst="rect">
            <a:avLst/>
          </a:prstGeom>
          <a:noFill/>
        </p:spPr>
        <p:txBody>
          <a:bodyPr wrap="square" rtlCol="0">
            <a:spAutoFit/>
          </a:bodyPr>
          <a:lstStyle/>
          <a:p>
            <a:r>
              <a:rPr lang="en-US" sz="1400" b="1" i="1" dirty="0">
                <a:solidFill>
                  <a:srgbClr val="0C0C0C"/>
                </a:solidFill>
              </a:rPr>
              <a:t>Streptomyces </a:t>
            </a:r>
            <a:r>
              <a:rPr lang="en-US" sz="1400" b="1" i="1" dirty="0" err="1">
                <a:solidFill>
                  <a:srgbClr val="0C0C0C"/>
                </a:solidFill>
              </a:rPr>
              <a:t>cellulosae</a:t>
            </a:r>
            <a:r>
              <a:rPr lang="en-US" sz="1400" b="1" i="1" dirty="0">
                <a:solidFill>
                  <a:srgbClr val="0C0C0C"/>
                </a:solidFill>
              </a:rPr>
              <a:t> </a:t>
            </a:r>
            <a:endParaRPr lang="en-US" sz="1400" b="1" i="1" dirty="0" smtClean="0">
              <a:solidFill>
                <a:srgbClr val="0C0C0C"/>
              </a:solidFill>
            </a:endParaRPr>
          </a:p>
          <a:p>
            <a:r>
              <a:rPr lang="en-US" sz="1400" dirty="0" smtClean="0">
                <a:solidFill>
                  <a:srgbClr val="0C0C0C"/>
                </a:solidFill>
              </a:rPr>
              <a:t>(</a:t>
            </a:r>
            <a:r>
              <a:rPr lang="en-US" sz="1400" dirty="0">
                <a:solidFill>
                  <a:srgbClr val="0C0C0C"/>
                </a:solidFill>
              </a:rPr>
              <a:t>ATCC</a:t>
            </a:r>
            <a:r>
              <a:rPr lang="en-US" sz="1400" baseline="30000" dirty="0">
                <a:solidFill>
                  <a:srgbClr val="0C0C0C"/>
                </a:solidFill>
              </a:rPr>
              <a:t>®</a:t>
            </a:r>
            <a:r>
              <a:rPr lang="en-US" sz="1400" dirty="0">
                <a:solidFill>
                  <a:srgbClr val="0C0C0C"/>
                </a:solidFill>
              </a:rPr>
              <a:t> 25439™) is a</a:t>
            </a:r>
            <a:r>
              <a:rPr lang="en-US" sz="1400" dirty="0" smtClean="0">
                <a:solidFill>
                  <a:srgbClr val="0C0C0C"/>
                </a:solidFill>
              </a:rPr>
              <a:t> Gram-positive actinobacteria isolated from soil.</a:t>
            </a:r>
            <a:endParaRPr lang="en-US" sz="1400" dirty="0">
              <a:solidFill>
                <a:srgbClr val="0C0C0C"/>
              </a:solidFill>
            </a:endParaRPr>
          </a:p>
        </p:txBody>
      </p:sp>
      <p:sp>
        <p:nvSpPr>
          <p:cNvPr id="35" name="TextBox 34"/>
          <p:cNvSpPr txBox="1"/>
          <p:nvPr/>
        </p:nvSpPr>
        <p:spPr>
          <a:xfrm>
            <a:off x="1559512" y="3427982"/>
            <a:ext cx="1848433" cy="1169551"/>
          </a:xfrm>
          <a:prstGeom prst="rect">
            <a:avLst/>
          </a:prstGeom>
          <a:noFill/>
        </p:spPr>
        <p:txBody>
          <a:bodyPr wrap="square" rtlCol="0">
            <a:spAutoFit/>
          </a:bodyPr>
          <a:lstStyle/>
          <a:p>
            <a:r>
              <a:rPr lang="en-US" sz="1400" b="1" i="1" dirty="0" err="1">
                <a:solidFill>
                  <a:srgbClr val="0C0C0C"/>
                </a:solidFill>
              </a:rPr>
              <a:t>Cellvibrio</a:t>
            </a:r>
            <a:r>
              <a:rPr lang="en-US" sz="1400" b="1" i="1" dirty="0">
                <a:solidFill>
                  <a:srgbClr val="0C0C0C"/>
                </a:solidFill>
              </a:rPr>
              <a:t> </a:t>
            </a:r>
            <a:r>
              <a:rPr lang="en-US" sz="1400" b="1" i="1" dirty="0" err="1">
                <a:solidFill>
                  <a:srgbClr val="0C0C0C"/>
                </a:solidFill>
              </a:rPr>
              <a:t>japonicus</a:t>
            </a:r>
            <a:r>
              <a:rPr lang="en-US" sz="1400" b="1" i="1" dirty="0">
                <a:solidFill>
                  <a:srgbClr val="0C0C0C"/>
                </a:solidFill>
              </a:rPr>
              <a:t> </a:t>
            </a:r>
            <a:endParaRPr lang="en-US" sz="1400" b="1" i="1" dirty="0" smtClean="0">
              <a:solidFill>
                <a:srgbClr val="0C0C0C"/>
              </a:solidFill>
            </a:endParaRPr>
          </a:p>
          <a:p>
            <a:r>
              <a:rPr lang="en-US" sz="1400" dirty="0" smtClean="0">
                <a:solidFill>
                  <a:srgbClr val="0C0C0C"/>
                </a:solidFill>
              </a:rPr>
              <a:t>(</a:t>
            </a:r>
            <a:r>
              <a:rPr lang="en-US" sz="1400" dirty="0">
                <a:solidFill>
                  <a:srgbClr val="0C0C0C"/>
                </a:solidFill>
              </a:rPr>
              <a:t>DSMZ 16018</a:t>
            </a:r>
            <a:r>
              <a:rPr lang="en-US" sz="1400" dirty="0" smtClean="0">
                <a:solidFill>
                  <a:srgbClr val="0C0C0C"/>
                </a:solidFill>
              </a:rPr>
              <a:t>) is a  Gram-negative bacteria </a:t>
            </a:r>
            <a:r>
              <a:rPr lang="en-US" sz="1400" dirty="0">
                <a:solidFill>
                  <a:srgbClr val="0C0C0C"/>
                </a:solidFill>
              </a:rPr>
              <a:t>isolated from soil</a:t>
            </a:r>
            <a:r>
              <a:rPr lang="en-US" sz="1400" dirty="0" smtClean="0">
                <a:solidFill>
                  <a:srgbClr val="0C0C0C"/>
                </a:solidFill>
              </a:rPr>
              <a:t>. </a:t>
            </a:r>
            <a:endParaRPr lang="en-US" sz="1400" dirty="0">
              <a:solidFill>
                <a:srgbClr val="0C0C0C"/>
              </a:solidFill>
            </a:endParaRPr>
          </a:p>
        </p:txBody>
      </p:sp>
      <p:sp>
        <p:nvSpPr>
          <p:cNvPr id="36" name="TextBox 35"/>
          <p:cNvSpPr txBox="1"/>
          <p:nvPr/>
        </p:nvSpPr>
        <p:spPr>
          <a:xfrm>
            <a:off x="1559512" y="5096172"/>
            <a:ext cx="2155070" cy="954107"/>
          </a:xfrm>
          <a:prstGeom prst="rect">
            <a:avLst/>
          </a:prstGeom>
          <a:noFill/>
        </p:spPr>
        <p:txBody>
          <a:bodyPr wrap="square" rtlCol="0">
            <a:spAutoFit/>
          </a:bodyPr>
          <a:lstStyle/>
          <a:p>
            <a:r>
              <a:rPr lang="en-US" sz="1400" b="1" i="1" dirty="0" err="1" smtClean="0">
                <a:solidFill>
                  <a:srgbClr val="0C0C0C"/>
                </a:solidFill>
              </a:rPr>
              <a:t>Trichoderma</a:t>
            </a:r>
            <a:r>
              <a:rPr lang="en-US" sz="1400" b="1" i="1" dirty="0" smtClean="0">
                <a:solidFill>
                  <a:srgbClr val="0C0C0C"/>
                </a:solidFill>
              </a:rPr>
              <a:t> </a:t>
            </a:r>
            <a:r>
              <a:rPr lang="en-US" sz="1400" b="1" i="1" dirty="0" err="1">
                <a:solidFill>
                  <a:srgbClr val="0C0C0C"/>
                </a:solidFill>
              </a:rPr>
              <a:t>reseei</a:t>
            </a:r>
            <a:r>
              <a:rPr lang="en-US" sz="1400" b="1" i="1" dirty="0">
                <a:solidFill>
                  <a:srgbClr val="0C0C0C"/>
                </a:solidFill>
              </a:rPr>
              <a:t> </a:t>
            </a:r>
            <a:endParaRPr lang="en-US" sz="1400" b="1" i="1" dirty="0" smtClean="0">
              <a:solidFill>
                <a:srgbClr val="0C0C0C"/>
              </a:solidFill>
            </a:endParaRPr>
          </a:p>
          <a:p>
            <a:r>
              <a:rPr lang="en-US" sz="1400" dirty="0" smtClean="0">
                <a:solidFill>
                  <a:srgbClr val="0C0C0C"/>
                </a:solidFill>
              </a:rPr>
              <a:t>(</a:t>
            </a:r>
            <a:r>
              <a:rPr lang="en-US" sz="1400" dirty="0">
                <a:solidFill>
                  <a:srgbClr val="0C0C0C"/>
                </a:solidFill>
              </a:rPr>
              <a:t>QM6a) </a:t>
            </a:r>
            <a:r>
              <a:rPr lang="en-US" sz="1400" dirty="0" smtClean="0">
                <a:solidFill>
                  <a:srgbClr val="0C0C0C"/>
                </a:solidFill>
              </a:rPr>
              <a:t>is a wild-type  fungi from the phylum Ascomycota. </a:t>
            </a:r>
            <a:endParaRPr lang="en-US" sz="1400" dirty="0">
              <a:solidFill>
                <a:srgbClr val="0C0C0C"/>
              </a:solidFill>
            </a:endParaRPr>
          </a:p>
        </p:txBody>
      </p:sp>
      <p:sp>
        <p:nvSpPr>
          <p:cNvPr id="19" name="Title 12"/>
          <p:cNvSpPr>
            <a:spLocks noGrp="1"/>
          </p:cNvSpPr>
          <p:nvPr>
            <p:ph type="title"/>
          </p:nvPr>
        </p:nvSpPr>
        <p:spPr>
          <a:xfrm>
            <a:off x="314324" y="212908"/>
            <a:ext cx="6629400" cy="868680"/>
          </a:xfrm>
        </p:spPr>
        <p:txBody>
          <a:bodyPr anchor="ctr"/>
          <a:lstStyle/>
          <a:p>
            <a:pPr algn="ctr"/>
            <a:r>
              <a:rPr lang="en-US" sz="2300" dirty="0" smtClean="0"/>
              <a:t>Incubation </a:t>
            </a:r>
            <a:r>
              <a:rPr lang="en-US" sz="2300" dirty="0"/>
              <a:t>of inoculated soil pore water</a:t>
            </a:r>
          </a:p>
        </p:txBody>
      </p:sp>
      <p:pic>
        <p:nvPicPr>
          <p:cNvPr id="3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628" y="1834879"/>
            <a:ext cx="1188720" cy="1169721"/>
          </a:xfrm>
          <a:prstGeom prst="rect">
            <a:avLst/>
          </a:prstGeom>
          <a:noFill/>
          <a:ln w="9525">
            <a:noFill/>
            <a:miter lim="800000"/>
            <a:headEnd/>
            <a:tailEnd/>
          </a:ln>
          <a:extLst>
            <a:ext uri="{909E8E84-426E-40DD-AFC4-6F175D3DCCD1}">
              <a14:hiddenFill xmlns:a14="http://schemas.microsoft.com/office/drawing/2010/main">
                <a:solidFill>
                  <a:schemeClr val="accent1"/>
                </a:solidFill>
              </a14:hiddenFill>
            </a:ext>
          </a:extLst>
        </p:spPr>
      </p:pic>
      <p:pic>
        <p:nvPicPr>
          <p:cNvPr id="32"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2628" y="3441993"/>
            <a:ext cx="1188720" cy="1141531"/>
          </a:xfrm>
          <a:prstGeom prst="rect">
            <a:avLst/>
          </a:prstGeom>
          <a:noFill/>
          <a:ln w="9525">
            <a:noFill/>
            <a:miter lim="800000"/>
            <a:headEnd/>
            <a:tailEnd/>
          </a:ln>
          <a:extLst>
            <a:ext uri="{909E8E84-426E-40DD-AFC4-6F175D3DCCD1}">
              <a14:hiddenFill xmlns:a14="http://schemas.microsoft.com/office/drawing/2010/main">
                <a:solidFill>
                  <a:schemeClr val="accent1"/>
                </a:solidFill>
              </a14:hiddenFill>
            </a:ext>
          </a:extLst>
        </p:spPr>
      </p:pic>
      <p:pic>
        <p:nvPicPr>
          <p:cNvPr id="33"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2628" y="4962111"/>
            <a:ext cx="1188720" cy="1190963"/>
          </a:xfrm>
          <a:prstGeom prst="rect">
            <a:avLst/>
          </a:prstGeom>
          <a:noFill/>
          <a:ln w="9525">
            <a:noFill/>
            <a:miter lim="800000"/>
            <a:headEnd/>
            <a:tailEnd/>
          </a:ln>
          <a:extLst>
            <a:ext uri="{909E8E84-426E-40DD-AFC4-6F175D3DCCD1}">
              <a14:hiddenFill xmlns:a14="http://schemas.microsoft.com/office/drawing/2010/main">
                <a:solidFill>
                  <a:schemeClr val="accent1"/>
                </a:solidFill>
              </a14:hiddenFill>
            </a:ext>
          </a:extLst>
        </p:spPr>
      </p:pic>
      <p:sp>
        <p:nvSpPr>
          <p:cNvPr id="3" name="Content Placeholder 2"/>
          <p:cNvSpPr>
            <a:spLocks noGrp="1"/>
          </p:cNvSpPr>
          <p:nvPr>
            <p:ph idx="1"/>
          </p:nvPr>
        </p:nvSpPr>
        <p:spPr>
          <a:xfrm>
            <a:off x="3974597" y="1782476"/>
            <a:ext cx="5169403" cy="2505301"/>
          </a:xfrm>
          <a:noFill/>
        </p:spPr>
        <p:txBody>
          <a:bodyPr/>
          <a:lstStyle/>
          <a:p>
            <a:pPr marL="0" lvl="1" indent="0">
              <a:spcBef>
                <a:spcPts val="600"/>
              </a:spcBef>
              <a:buNone/>
            </a:pPr>
            <a:r>
              <a:rPr lang="en-US" sz="2000" b="1" dirty="0" smtClean="0">
                <a:solidFill>
                  <a:srgbClr val="0C0C0C"/>
                </a:solidFill>
              </a:rPr>
              <a:t>Biodegradation Potential </a:t>
            </a:r>
            <a:r>
              <a:rPr lang="en-US" sz="2000" dirty="0" smtClean="0">
                <a:solidFill>
                  <a:srgbClr val="0C0C0C"/>
                </a:solidFill>
              </a:rPr>
              <a:t> </a:t>
            </a:r>
          </a:p>
          <a:p>
            <a:pPr lvl="1"/>
            <a:r>
              <a:rPr lang="en-US" dirty="0" smtClean="0"/>
              <a:t>Filter-sterilized pore water was used as a growth substrate in pure cultures in a short-term incubation (8 days) </a:t>
            </a:r>
          </a:p>
          <a:p>
            <a:pPr lvl="1"/>
            <a:r>
              <a:rPr lang="en-US" dirty="0" smtClean="0"/>
              <a:t>CO</a:t>
            </a:r>
            <a:r>
              <a:rPr lang="en-US" baseline="-25000" dirty="0" smtClean="0"/>
              <a:t>2</a:t>
            </a:r>
            <a:r>
              <a:rPr lang="en-US" dirty="0" smtClean="0"/>
              <a:t> measured throughout incubation, </a:t>
            </a:r>
          </a:p>
          <a:p>
            <a:pPr lvl="1"/>
            <a:r>
              <a:rPr lang="en-US" dirty="0" smtClean="0"/>
              <a:t>C </a:t>
            </a:r>
            <a:r>
              <a:rPr lang="en-US" dirty="0"/>
              <a:t>content (DOC/DON) and C profile (FTICR) pre- and post-incubation</a:t>
            </a:r>
            <a:r>
              <a:rPr lang="en-US" dirty="0" smtClean="0"/>
              <a:t>. </a:t>
            </a:r>
          </a:p>
          <a:p>
            <a:pPr marL="0" indent="0">
              <a:buNone/>
            </a:pPr>
            <a:endParaRPr lang="en-US" dirty="0"/>
          </a:p>
        </p:txBody>
      </p:sp>
      <p:cxnSp>
        <p:nvCxnSpPr>
          <p:cNvPr id="11" name="Straight Arrow Connector 10"/>
          <p:cNvCxnSpPr/>
          <p:nvPr/>
        </p:nvCxnSpPr>
        <p:spPr>
          <a:xfrm>
            <a:off x="3221680" y="2776728"/>
            <a:ext cx="1756723" cy="1659808"/>
          </a:xfrm>
          <a:prstGeom prst="straightConnector1">
            <a:avLst/>
          </a:prstGeom>
          <a:ln>
            <a:solidFill>
              <a:schemeClr val="tx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3106251" y="4176099"/>
            <a:ext cx="1668949" cy="243501"/>
          </a:xfrm>
          <a:prstGeom prst="straightConnector1">
            <a:avLst/>
          </a:prstGeom>
          <a:ln>
            <a:solidFill>
              <a:schemeClr val="tx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flipV="1">
            <a:off x="3207851" y="4504267"/>
            <a:ext cx="1652016" cy="797889"/>
          </a:xfrm>
          <a:prstGeom prst="straightConnector1">
            <a:avLst/>
          </a:prstGeom>
          <a:ln>
            <a:solidFill>
              <a:schemeClr val="tx2"/>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20" name="Group 19"/>
          <p:cNvGrpSpPr/>
          <p:nvPr/>
        </p:nvGrpSpPr>
        <p:grpSpPr>
          <a:xfrm>
            <a:off x="4635680" y="4474081"/>
            <a:ext cx="2069409" cy="1487612"/>
            <a:chOff x="5445816" y="3347205"/>
            <a:chExt cx="1066684" cy="1009794"/>
          </a:xfrm>
        </p:grpSpPr>
        <p:pic>
          <p:nvPicPr>
            <p:cNvPr id="21" name="Picture 6" descr="C:\Users\SMIT467\AppData\Local\Microsoft\Windows\Temporary Internet Files\Content.IE5\9JW6Y2US\PngMedium-Test-Tubes-16720[1].gi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45816" y="3347205"/>
              <a:ext cx="1066684" cy="1009794"/>
            </a:xfrm>
            <a:prstGeom prst="rect">
              <a:avLst/>
            </a:prstGeom>
            <a:noFill/>
            <a:extLst>
              <a:ext uri="{909E8E84-426E-40DD-AFC4-6F175D3DCCD1}">
                <a14:hiddenFill xmlns:a14="http://schemas.microsoft.com/office/drawing/2010/main">
                  <a:solidFill>
                    <a:srgbClr val="FFFFFF"/>
                  </a:solidFill>
                </a14:hiddenFill>
              </a:ext>
            </a:extLst>
          </p:spPr>
        </p:pic>
        <p:sp>
          <p:nvSpPr>
            <p:cNvPr id="22" name="Can 21"/>
            <p:cNvSpPr/>
            <p:nvPr/>
          </p:nvSpPr>
          <p:spPr>
            <a:xfrm>
              <a:off x="5889537" y="3939051"/>
              <a:ext cx="142875" cy="306653"/>
            </a:xfrm>
            <a:prstGeom prst="can">
              <a:avLst/>
            </a:prstGeom>
            <a:solidFill>
              <a:schemeClr val="accent3">
                <a:lumMod val="40000"/>
                <a:lumOff val="6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Can 22"/>
            <p:cNvSpPr/>
            <p:nvPr/>
          </p:nvSpPr>
          <p:spPr>
            <a:xfrm>
              <a:off x="5618561" y="3922611"/>
              <a:ext cx="142875" cy="306653"/>
            </a:xfrm>
            <a:prstGeom prst="can">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Can 23"/>
            <p:cNvSpPr/>
            <p:nvPr/>
          </p:nvSpPr>
          <p:spPr>
            <a:xfrm>
              <a:off x="6176640" y="4067611"/>
              <a:ext cx="142875" cy="165026"/>
            </a:xfrm>
            <a:prstGeom prst="can">
              <a:avLst/>
            </a:prstGeom>
            <a:solidFill>
              <a:schemeClr val="accent3">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8689562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4635680" y="4474081"/>
            <a:ext cx="2069409" cy="1487612"/>
            <a:chOff x="5445816" y="3347205"/>
            <a:chExt cx="1066684" cy="1009794"/>
          </a:xfrm>
        </p:grpSpPr>
        <p:pic>
          <p:nvPicPr>
            <p:cNvPr id="39" name="Picture 6" descr="C:\Users\SMIT467\AppData\Local\Microsoft\Windows\Temporary Internet Files\Content.IE5\9JW6Y2US\PngMedium-Test-Tubes-16720[1].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5816" y="3347205"/>
              <a:ext cx="1066684" cy="1009794"/>
            </a:xfrm>
            <a:prstGeom prst="rect">
              <a:avLst/>
            </a:prstGeom>
            <a:noFill/>
            <a:extLst>
              <a:ext uri="{909E8E84-426E-40DD-AFC4-6F175D3DCCD1}">
                <a14:hiddenFill xmlns:a14="http://schemas.microsoft.com/office/drawing/2010/main">
                  <a:solidFill>
                    <a:srgbClr val="FFFFFF"/>
                  </a:solidFill>
                </a14:hiddenFill>
              </a:ext>
            </a:extLst>
          </p:spPr>
        </p:pic>
        <p:sp>
          <p:nvSpPr>
            <p:cNvPr id="40" name="Can 39"/>
            <p:cNvSpPr/>
            <p:nvPr/>
          </p:nvSpPr>
          <p:spPr>
            <a:xfrm>
              <a:off x="5889537" y="3939051"/>
              <a:ext cx="142875" cy="306653"/>
            </a:xfrm>
            <a:prstGeom prst="can">
              <a:avLst/>
            </a:prstGeom>
            <a:solidFill>
              <a:schemeClr val="accent3">
                <a:lumMod val="40000"/>
                <a:lumOff val="6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Can 40"/>
            <p:cNvSpPr/>
            <p:nvPr/>
          </p:nvSpPr>
          <p:spPr>
            <a:xfrm>
              <a:off x="5618561" y="3922611"/>
              <a:ext cx="142875" cy="306653"/>
            </a:xfrm>
            <a:prstGeom prst="can">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Can 41"/>
            <p:cNvSpPr/>
            <p:nvPr/>
          </p:nvSpPr>
          <p:spPr>
            <a:xfrm>
              <a:off x="6176640" y="4067611"/>
              <a:ext cx="142875" cy="165026"/>
            </a:xfrm>
            <a:prstGeom prst="can">
              <a:avLst/>
            </a:prstGeom>
            <a:solidFill>
              <a:schemeClr val="accent3">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 name="Slide Number Placeholder 5"/>
          <p:cNvSpPr>
            <a:spLocks noGrp="1"/>
          </p:cNvSpPr>
          <p:nvPr>
            <p:ph type="sldNum" sz="quarter" idx="13"/>
          </p:nvPr>
        </p:nvSpPr>
        <p:spPr/>
        <p:txBody>
          <a:bodyPr/>
          <a:lstStyle/>
          <a:p>
            <a:fld id="{03722D57-58D6-9447-A6D5-A97F6C35A8FB}" type="slidenum">
              <a:rPr lang="en-US" smtClean="0"/>
              <a:pPr/>
              <a:t>15</a:t>
            </a:fld>
            <a:endParaRPr lang="en-US" dirty="0"/>
          </a:p>
        </p:txBody>
      </p:sp>
      <p:pic>
        <p:nvPicPr>
          <p:cNvPr id="3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2628" y="1834879"/>
            <a:ext cx="1188720" cy="1169721"/>
          </a:xfrm>
          <a:prstGeom prst="rect">
            <a:avLst/>
          </a:prstGeom>
          <a:noFill/>
          <a:ln w="9525">
            <a:noFill/>
            <a:miter lim="800000"/>
            <a:headEnd/>
            <a:tailEnd/>
          </a:ln>
          <a:extLst>
            <a:ext uri="{909E8E84-426E-40DD-AFC4-6F175D3DCCD1}">
              <a14:hiddenFill xmlns:a14="http://schemas.microsoft.com/office/drawing/2010/main">
                <a:solidFill>
                  <a:schemeClr val="accent1"/>
                </a:solidFill>
              </a14:hiddenFill>
            </a:ext>
          </a:extLst>
        </p:spPr>
      </p:pic>
      <p:pic>
        <p:nvPicPr>
          <p:cNvPr id="32"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2628" y="3441993"/>
            <a:ext cx="1188720" cy="1141531"/>
          </a:xfrm>
          <a:prstGeom prst="rect">
            <a:avLst/>
          </a:prstGeom>
          <a:noFill/>
          <a:ln w="9525">
            <a:noFill/>
            <a:miter lim="800000"/>
            <a:headEnd/>
            <a:tailEnd/>
          </a:ln>
          <a:extLst>
            <a:ext uri="{909E8E84-426E-40DD-AFC4-6F175D3DCCD1}">
              <a14:hiddenFill xmlns:a14="http://schemas.microsoft.com/office/drawing/2010/main">
                <a:solidFill>
                  <a:schemeClr val="accent1"/>
                </a:solidFill>
              </a14:hiddenFill>
            </a:ext>
          </a:extLst>
        </p:spPr>
      </p:pic>
      <p:pic>
        <p:nvPicPr>
          <p:cNvPr id="33"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2628" y="4962111"/>
            <a:ext cx="1188720" cy="1190963"/>
          </a:xfrm>
          <a:prstGeom prst="rect">
            <a:avLst/>
          </a:prstGeom>
          <a:noFill/>
          <a:ln w="9525">
            <a:noFill/>
            <a:miter lim="800000"/>
            <a:headEnd/>
            <a:tailEnd/>
          </a:ln>
          <a:extLst>
            <a:ext uri="{909E8E84-426E-40DD-AFC4-6F175D3DCCD1}">
              <a14:hiddenFill xmlns:a14="http://schemas.microsoft.com/office/drawing/2010/main">
                <a:solidFill>
                  <a:schemeClr val="accent1"/>
                </a:solidFill>
              </a14:hiddenFill>
            </a:ext>
          </a:extLst>
        </p:spPr>
      </p:pic>
      <p:sp>
        <p:nvSpPr>
          <p:cNvPr id="24" name="TextBox 23"/>
          <p:cNvSpPr txBox="1"/>
          <p:nvPr/>
        </p:nvSpPr>
        <p:spPr>
          <a:xfrm>
            <a:off x="4635680" y="2987385"/>
            <a:ext cx="1838966" cy="923330"/>
          </a:xfrm>
          <a:prstGeom prst="rect">
            <a:avLst/>
          </a:prstGeom>
          <a:noFill/>
          <a:ln>
            <a:solidFill>
              <a:schemeClr val="tx2"/>
            </a:solidFill>
          </a:ln>
        </p:spPr>
        <p:txBody>
          <a:bodyPr wrap="none" rtlCol="0">
            <a:spAutoFit/>
          </a:bodyPr>
          <a:lstStyle/>
          <a:p>
            <a:pPr algn="ctr"/>
            <a:r>
              <a:rPr lang="en-US" b="1" u="sng" dirty="0" smtClean="0">
                <a:solidFill>
                  <a:schemeClr val="accent2"/>
                </a:solidFill>
                <a:latin typeface="Arial" panose="020B0604020202020204" pitchFamily="34" charset="0"/>
                <a:cs typeface="Arial" panose="020B0604020202020204" pitchFamily="34" charset="0"/>
              </a:rPr>
              <a:t>Micropores</a:t>
            </a:r>
          </a:p>
          <a:p>
            <a:pPr algn="ctr"/>
            <a:r>
              <a:rPr lang="en-US" dirty="0" smtClean="0">
                <a:solidFill>
                  <a:schemeClr val="accent2"/>
                </a:solidFill>
                <a:latin typeface="Arial" panose="020B0604020202020204" pitchFamily="34" charset="0"/>
                <a:cs typeface="Arial" panose="020B0604020202020204" pitchFamily="34" charset="0"/>
              </a:rPr>
              <a:t>10 </a:t>
            </a:r>
            <a:r>
              <a:rPr lang="en-US" dirty="0" err="1" smtClean="0">
                <a:solidFill>
                  <a:schemeClr val="accent2"/>
                </a:solidFill>
                <a:latin typeface="Arial" panose="020B0604020202020204" pitchFamily="34" charset="0"/>
                <a:cs typeface="Arial" panose="020B0604020202020204" pitchFamily="34" charset="0"/>
              </a:rPr>
              <a:t>μm</a:t>
            </a:r>
            <a:r>
              <a:rPr lang="en-US" dirty="0" smtClean="0">
                <a:solidFill>
                  <a:schemeClr val="accent2"/>
                </a:solidFill>
                <a:latin typeface="Arial" panose="020B0604020202020204" pitchFamily="34" charset="0"/>
                <a:cs typeface="Arial" panose="020B0604020202020204" pitchFamily="34" charset="0"/>
              </a:rPr>
              <a:t> diameter</a:t>
            </a:r>
          </a:p>
          <a:p>
            <a:pPr algn="ctr"/>
            <a:r>
              <a:rPr lang="en-US" dirty="0" smtClean="0">
                <a:solidFill>
                  <a:schemeClr val="accent2"/>
                </a:solidFill>
                <a:latin typeface="Arial" panose="020B0604020202020204" pitchFamily="34" charset="0"/>
                <a:cs typeface="Arial" panose="020B0604020202020204" pitchFamily="34" charset="0"/>
              </a:rPr>
              <a:t>-150 </a:t>
            </a:r>
            <a:r>
              <a:rPr lang="en-US" dirty="0" err="1" smtClean="0">
                <a:solidFill>
                  <a:schemeClr val="accent2"/>
                </a:solidFill>
                <a:latin typeface="Arial" panose="020B0604020202020204" pitchFamily="34" charset="0"/>
                <a:cs typeface="Arial" panose="020B0604020202020204" pitchFamily="34" charset="0"/>
              </a:rPr>
              <a:t>mb</a:t>
            </a:r>
            <a:r>
              <a:rPr lang="en-US" dirty="0" smtClean="0">
                <a:solidFill>
                  <a:schemeClr val="accent2"/>
                </a:solidFill>
                <a:latin typeface="Arial" panose="020B0604020202020204" pitchFamily="34" charset="0"/>
                <a:cs typeface="Arial" panose="020B0604020202020204" pitchFamily="34" charset="0"/>
              </a:rPr>
              <a:t> tension</a:t>
            </a:r>
            <a:endParaRPr lang="en-US" dirty="0">
              <a:solidFill>
                <a:schemeClr val="accent2"/>
              </a:solidFill>
              <a:latin typeface="Arial" panose="020B0604020202020204" pitchFamily="34" charset="0"/>
              <a:cs typeface="Arial" panose="020B0604020202020204" pitchFamily="34" charset="0"/>
            </a:endParaRPr>
          </a:p>
        </p:txBody>
      </p:sp>
      <p:sp>
        <p:nvSpPr>
          <p:cNvPr id="26" name="TextBox 25"/>
          <p:cNvSpPr txBox="1"/>
          <p:nvPr/>
        </p:nvSpPr>
        <p:spPr>
          <a:xfrm>
            <a:off x="6540732" y="2987385"/>
            <a:ext cx="2518703" cy="923330"/>
          </a:xfrm>
          <a:prstGeom prst="rect">
            <a:avLst/>
          </a:prstGeom>
          <a:noFill/>
          <a:ln>
            <a:solidFill>
              <a:schemeClr val="tx2"/>
            </a:solidFill>
          </a:ln>
        </p:spPr>
        <p:txBody>
          <a:bodyPr wrap="none" rtlCol="0">
            <a:spAutoFit/>
          </a:bodyPr>
          <a:lstStyle/>
          <a:p>
            <a:pPr algn="ctr"/>
            <a:r>
              <a:rPr lang="en-US" b="1" u="sng" dirty="0" smtClean="0">
                <a:solidFill>
                  <a:schemeClr val="accent2"/>
                </a:solidFill>
                <a:latin typeface="Arial" panose="020B0604020202020204" pitchFamily="34" charset="0"/>
                <a:cs typeface="Arial" panose="020B0604020202020204" pitchFamily="34" charset="0"/>
              </a:rPr>
              <a:t>Very Fine Micropores</a:t>
            </a:r>
          </a:p>
          <a:p>
            <a:pPr algn="ctr"/>
            <a:r>
              <a:rPr lang="en-US" dirty="0" smtClean="0">
                <a:solidFill>
                  <a:schemeClr val="accent2"/>
                </a:solidFill>
                <a:latin typeface="Arial" panose="020B0604020202020204" pitchFamily="34" charset="0"/>
                <a:cs typeface="Arial" panose="020B0604020202020204" pitchFamily="34" charset="0"/>
              </a:rPr>
              <a:t>3 </a:t>
            </a:r>
            <a:r>
              <a:rPr lang="en-US" dirty="0" err="1" smtClean="0">
                <a:solidFill>
                  <a:schemeClr val="accent2"/>
                </a:solidFill>
                <a:latin typeface="Arial" panose="020B0604020202020204" pitchFamily="34" charset="0"/>
                <a:cs typeface="Arial" panose="020B0604020202020204" pitchFamily="34" charset="0"/>
              </a:rPr>
              <a:t>μm</a:t>
            </a:r>
            <a:r>
              <a:rPr lang="en-US" dirty="0" smtClean="0">
                <a:solidFill>
                  <a:schemeClr val="accent2"/>
                </a:solidFill>
                <a:latin typeface="Arial" panose="020B0604020202020204" pitchFamily="34" charset="0"/>
                <a:cs typeface="Arial" panose="020B0604020202020204" pitchFamily="34" charset="0"/>
              </a:rPr>
              <a:t> diameter</a:t>
            </a:r>
          </a:p>
          <a:p>
            <a:pPr algn="ctr"/>
            <a:r>
              <a:rPr lang="en-US" dirty="0" smtClean="0">
                <a:solidFill>
                  <a:schemeClr val="accent2"/>
                </a:solidFill>
                <a:latin typeface="Arial" panose="020B0604020202020204" pitchFamily="34" charset="0"/>
                <a:cs typeface="Arial" panose="020B0604020202020204" pitchFamily="34" charset="0"/>
              </a:rPr>
              <a:t>-500 </a:t>
            </a:r>
            <a:r>
              <a:rPr lang="en-US" dirty="0" err="1" smtClean="0">
                <a:solidFill>
                  <a:schemeClr val="accent2"/>
                </a:solidFill>
                <a:latin typeface="Arial" panose="020B0604020202020204" pitchFamily="34" charset="0"/>
                <a:cs typeface="Arial" panose="020B0604020202020204" pitchFamily="34" charset="0"/>
              </a:rPr>
              <a:t>mb</a:t>
            </a:r>
            <a:r>
              <a:rPr lang="en-US" dirty="0" smtClean="0">
                <a:solidFill>
                  <a:schemeClr val="accent2"/>
                </a:solidFill>
                <a:latin typeface="Arial" panose="020B0604020202020204" pitchFamily="34" charset="0"/>
                <a:cs typeface="Arial" panose="020B0604020202020204" pitchFamily="34" charset="0"/>
              </a:rPr>
              <a:t> tension</a:t>
            </a:r>
            <a:endParaRPr lang="en-US" dirty="0">
              <a:solidFill>
                <a:schemeClr val="accent2"/>
              </a:solidFill>
              <a:latin typeface="Arial" panose="020B0604020202020204" pitchFamily="34" charset="0"/>
              <a:cs typeface="Arial" panose="020B0604020202020204" pitchFamily="34" charset="0"/>
            </a:endParaRPr>
          </a:p>
        </p:txBody>
      </p:sp>
      <p:sp>
        <p:nvSpPr>
          <p:cNvPr id="44" name="TextBox 43"/>
          <p:cNvSpPr txBox="1"/>
          <p:nvPr/>
        </p:nvSpPr>
        <p:spPr>
          <a:xfrm>
            <a:off x="1559512" y="1820955"/>
            <a:ext cx="2042159" cy="1169551"/>
          </a:xfrm>
          <a:prstGeom prst="rect">
            <a:avLst/>
          </a:prstGeom>
          <a:noFill/>
        </p:spPr>
        <p:txBody>
          <a:bodyPr wrap="square" rtlCol="0">
            <a:spAutoFit/>
          </a:bodyPr>
          <a:lstStyle/>
          <a:p>
            <a:r>
              <a:rPr lang="en-US" sz="1400" b="1" i="1" dirty="0">
                <a:solidFill>
                  <a:srgbClr val="0C0C0C"/>
                </a:solidFill>
              </a:rPr>
              <a:t>Streptomyces </a:t>
            </a:r>
            <a:r>
              <a:rPr lang="en-US" sz="1400" b="1" i="1" dirty="0" err="1">
                <a:solidFill>
                  <a:srgbClr val="0C0C0C"/>
                </a:solidFill>
              </a:rPr>
              <a:t>cellulosae</a:t>
            </a:r>
            <a:r>
              <a:rPr lang="en-US" sz="1400" b="1" i="1" dirty="0">
                <a:solidFill>
                  <a:srgbClr val="0C0C0C"/>
                </a:solidFill>
              </a:rPr>
              <a:t> </a:t>
            </a:r>
            <a:endParaRPr lang="en-US" sz="1400" b="1" i="1" dirty="0" smtClean="0">
              <a:solidFill>
                <a:srgbClr val="0C0C0C"/>
              </a:solidFill>
            </a:endParaRPr>
          </a:p>
          <a:p>
            <a:r>
              <a:rPr lang="en-US" sz="1400" dirty="0" smtClean="0">
                <a:solidFill>
                  <a:srgbClr val="0C0C0C"/>
                </a:solidFill>
              </a:rPr>
              <a:t>(</a:t>
            </a:r>
            <a:r>
              <a:rPr lang="en-US" sz="1400" dirty="0">
                <a:solidFill>
                  <a:srgbClr val="0C0C0C"/>
                </a:solidFill>
              </a:rPr>
              <a:t>ATCC</a:t>
            </a:r>
            <a:r>
              <a:rPr lang="en-US" sz="1400" baseline="30000" dirty="0">
                <a:solidFill>
                  <a:srgbClr val="0C0C0C"/>
                </a:solidFill>
              </a:rPr>
              <a:t>®</a:t>
            </a:r>
            <a:r>
              <a:rPr lang="en-US" sz="1400" dirty="0">
                <a:solidFill>
                  <a:srgbClr val="0C0C0C"/>
                </a:solidFill>
              </a:rPr>
              <a:t> 25439™) is a</a:t>
            </a:r>
            <a:r>
              <a:rPr lang="en-US" sz="1400" dirty="0" smtClean="0">
                <a:solidFill>
                  <a:srgbClr val="0C0C0C"/>
                </a:solidFill>
              </a:rPr>
              <a:t> Gram-positive actinobacteria isolated from soil.</a:t>
            </a:r>
            <a:endParaRPr lang="en-US" sz="1400" dirty="0">
              <a:solidFill>
                <a:srgbClr val="0C0C0C"/>
              </a:solidFill>
            </a:endParaRPr>
          </a:p>
        </p:txBody>
      </p:sp>
      <p:sp>
        <p:nvSpPr>
          <p:cNvPr id="45" name="TextBox 44"/>
          <p:cNvSpPr txBox="1"/>
          <p:nvPr/>
        </p:nvSpPr>
        <p:spPr>
          <a:xfrm>
            <a:off x="1559512" y="3427982"/>
            <a:ext cx="1848433" cy="1169551"/>
          </a:xfrm>
          <a:prstGeom prst="rect">
            <a:avLst/>
          </a:prstGeom>
          <a:noFill/>
        </p:spPr>
        <p:txBody>
          <a:bodyPr wrap="square" rtlCol="0">
            <a:spAutoFit/>
          </a:bodyPr>
          <a:lstStyle/>
          <a:p>
            <a:r>
              <a:rPr lang="en-US" sz="1400" b="1" i="1" dirty="0" err="1">
                <a:solidFill>
                  <a:srgbClr val="0C0C0C"/>
                </a:solidFill>
              </a:rPr>
              <a:t>Cellvibrio</a:t>
            </a:r>
            <a:r>
              <a:rPr lang="en-US" sz="1400" b="1" i="1" dirty="0">
                <a:solidFill>
                  <a:srgbClr val="0C0C0C"/>
                </a:solidFill>
              </a:rPr>
              <a:t> </a:t>
            </a:r>
            <a:r>
              <a:rPr lang="en-US" sz="1400" b="1" i="1" dirty="0" err="1">
                <a:solidFill>
                  <a:srgbClr val="0C0C0C"/>
                </a:solidFill>
              </a:rPr>
              <a:t>japonicus</a:t>
            </a:r>
            <a:r>
              <a:rPr lang="en-US" sz="1400" b="1" i="1" dirty="0">
                <a:solidFill>
                  <a:srgbClr val="0C0C0C"/>
                </a:solidFill>
              </a:rPr>
              <a:t> </a:t>
            </a:r>
            <a:endParaRPr lang="en-US" sz="1400" b="1" i="1" dirty="0" smtClean="0">
              <a:solidFill>
                <a:srgbClr val="0C0C0C"/>
              </a:solidFill>
            </a:endParaRPr>
          </a:p>
          <a:p>
            <a:r>
              <a:rPr lang="en-US" sz="1400" dirty="0" smtClean="0">
                <a:solidFill>
                  <a:srgbClr val="0C0C0C"/>
                </a:solidFill>
              </a:rPr>
              <a:t>(</a:t>
            </a:r>
            <a:r>
              <a:rPr lang="en-US" sz="1400" dirty="0">
                <a:solidFill>
                  <a:srgbClr val="0C0C0C"/>
                </a:solidFill>
              </a:rPr>
              <a:t>DSMZ 16018</a:t>
            </a:r>
            <a:r>
              <a:rPr lang="en-US" sz="1400" dirty="0" smtClean="0">
                <a:solidFill>
                  <a:srgbClr val="0C0C0C"/>
                </a:solidFill>
              </a:rPr>
              <a:t>) is a  Gram-negative bacteria </a:t>
            </a:r>
            <a:r>
              <a:rPr lang="en-US" sz="1400" dirty="0">
                <a:solidFill>
                  <a:srgbClr val="0C0C0C"/>
                </a:solidFill>
              </a:rPr>
              <a:t>isolated from soil</a:t>
            </a:r>
            <a:r>
              <a:rPr lang="en-US" sz="1400" dirty="0" smtClean="0">
                <a:solidFill>
                  <a:srgbClr val="0C0C0C"/>
                </a:solidFill>
              </a:rPr>
              <a:t>. </a:t>
            </a:r>
            <a:endParaRPr lang="en-US" sz="1400" dirty="0">
              <a:solidFill>
                <a:srgbClr val="0C0C0C"/>
              </a:solidFill>
            </a:endParaRPr>
          </a:p>
        </p:txBody>
      </p:sp>
      <p:sp>
        <p:nvSpPr>
          <p:cNvPr id="46" name="TextBox 45"/>
          <p:cNvSpPr txBox="1"/>
          <p:nvPr/>
        </p:nvSpPr>
        <p:spPr>
          <a:xfrm>
            <a:off x="1559512" y="5096172"/>
            <a:ext cx="2155070" cy="954107"/>
          </a:xfrm>
          <a:prstGeom prst="rect">
            <a:avLst/>
          </a:prstGeom>
          <a:noFill/>
        </p:spPr>
        <p:txBody>
          <a:bodyPr wrap="square" rtlCol="0">
            <a:spAutoFit/>
          </a:bodyPr>
          <a:lstStyle/>
          <a:p>
            <a:r>
              <a:rPr lang="en-US" sz="1400" b="1" i="1" dirty="0" err="1" smtClean="0">
                <a:solidFill>
                  <a:srgbClr val="0C0C0C"/>
                </a:solidFill>
              </a:rPr>
              <a:t>Trichoderma</a:t>
            </a:r>
            <a:r>
              <a:rPr lang="en-US" sz="1400" b="1" i="1" dirty="0" smtClean="0">
                <a:solidFill>
                  <a:srgbClr val="0C0C0C"/>
                </a:solidFill>
              </a:rPr>
              <a:t> </a:t>
            </a:r>
            <a:r>
              <a:rPr lang="en-US" sz="1400" b="1" i="1" dirty="0" err="1">
                <a:solidFill>
                  <a:srgbClr val="0C0C0C"/>
                </a:solidFill>
              </a:rPr>
              <a:t>reseei</a:t>
            </a:r>
            <a:r>
              <a:rPr lang="en-US" sz="1400" b="1" i="1" dirty="0">
                <a:solidFill>
                  <a:srgbClr val="0C0C0C"/>
                </a:solidFill>
              </a:rPr>
              <a:t> </a:t>
            </a:r>
            <a:endParaRPr lang="en-US" sz="1400" b="1" i="1" dirty="0" smtClean="0">
              <a:solidFill>
                <a:srgbClr val="0C0C0C"/>
              </a:solidFill>
            </a:endParaRPr>
          </a:p>
          <a:p>
            <a:r>
              <a:rPr lang="en-US" sz="1400" dirty="0" smtClean="0">
                <a:solidFill>
                  <a:srgbClr val="0C0C0C"/>
                </a:solidFill>
              </a:rPr>
              <a:t>(</a:t>
            </a:r>
            <a:r>
              <a:rPr lang="en-US" sz="1400" dirty="0">
                <a:solidFill>
                  <a:srgbClr val="0C0C0C"/>
                </a:solidFill>
              </a:rPr>
              <a:t>QM6a) </a:t>
            </a:r>
            <a:r>
              <a:rPr lang="en-US" sz="1400" dirty="0" smtClean="0">
                <a:solidFill>
                  <a:srgbClr val="0C0C0C"/>
                </a:solidFill>
              </a:rPr>
              <a:t>is a wild-type  fungi from the phylum Ascomycota. </a:t>
            </a:r>
            <a:endParaRPr lang="en-US" sz="1400" dirty="0">
              <a:solidFill>
                <a:srgbClr val="0C0C0C"/>
              </a:solidFill>
            </a:endParaRPr>
          </a:p>
        </p:txBody>
      </p:sp>
      <p:sp>
        <p:nvSpPr>
          <p:cNvPr id="23" name="TextBox 22"/>
          <p:cNvSpPr txBox="1"/>
          <p:nvPr/>
        </p:nvSpPr>
        <p:spPr>
          <a:xfrm>
            <a:off x="2589433" y="2987385"/>
            <a:ext cx="1920719" cy="923330"/>
          </a:xfrm>
          <a:prstGeom prst="rect">
            <a:avLst/>
          </a:prstGeom>
          <a:solidFill>
            <a:schemeClr val="bg1"/>
          </a:solidFill>
          <a:ln>
            <a:solidFill>
              <a:schemeClr val="tx2"/>
            </a:solidFill>
          </a:ln>
        </p:spPr>
        <p:txBody>
          <a:bodyPr wrap="none" rtlCol="0">
            <a:spAutoFit/>
          </a:bodyPr>
          <a:lstStyle/>
          <a:p>
            <a:pPr algn="ctr"/>
            <a:r>
              <a:rPr lang="en-US" b="1" u="sng" dirty="0" smtClean="0">
                <a:solidFill>
                  <a:schemeClr val="accent2"/>
                </a:solidFill>
                <a:latin typeface="Arial" panose="020B0604020202020204" pitchFamily="34" charset="0"/>
                <a:cs typeface="Arial" panose="020B0604020202020204" pitchFamily="34" charset="0"/>
              </a:rPr>
              <a:t>Macropores</a:t>
            </a:r>
          </a:p>
          <a:p>
            <a:pPr algn="ctr"/>
            <a:r>
              <a:rPr lang="en-US" dirty="0" smtClean="0">
                <a:solidFill>
                  <a:schemeClr val="accent2"/>
                </a:solidFill>
                <a:latin typeface="Arial" panose="020B0604020202020204" pitchFamily="34" charset="0"/>
                <a:cs typeface="Arial" panose="020B0604020202020204" pitchFamily="34" charset="0"/>
              </a:rPr>
              <a:t>150 </a:t>
            </a:r>
            <a:r>
              <a:rPr lang="en-US" dirty="0" err="1" smtClean="0">
                <a:solidFill>
                  <a:schemeClr val="accent2"/>
                </a:solidFill>
                <a:latin typeface="Arial" panose="020B0604020202020204" pitchFamily="34" charset="0"/>
                <a:cs typeface="Arial" panose="020B0604020202020204" pitchFamily="34" charset="0"/>
              </a:rPr>
              <a:t>μm</a:t>
            </a:r>
            <a:r>
              <a:rPr lang="en-US" dirty="0" smtClean="0">
                <a:solidFill>
                  <a:schemeClr val="accent2"/>
                </a:solidFill>
                <a:latin typeface="Arial" panose="020B0604020202020204" pitchFamily="34" charset="0"/>
                <a:cs typeface="Arial" panose="020B0604020202020204" pitchFamily="34" charset="0"/>
              </a:rPr>
              <a:t> diameter</a:t>
            </a:r>
          </a:p>
          <a:p>
            <a:pPr algn="ctr"/>
            <a:r>
              <a:rPr lang="en-US" dirty="0" smtClean="0">
                <a:solidFill>
                  <a:schemeClr val="accent2"/>
                </a:solidFill>
                <a:latin typeface="Arial" panose="020B0604020202020204" pitchFamily="34" charset="0"/>
                <a:cs typeface="Arial" panose="020B0604020202020204" pitchFamily="34" charset="0"/>
              </a:rPr>
              <a:t>-15 </a:t>
            </a:r>
            <a:r>
              <a:rPr lang="en-US" dirty="0" err="1" smtClean="0">
                <a:solidFill>
                  <a:schemeClr val="accent2"/>
                </a:solidFill>
                <a:latin typeface="Arial" panose="020B0604020202020204" pitchFamily="34" charset="0"/>
                <a:cs typeface="Arial" panose="020B0604020202020204" pitchFamily="34" charset="0"/>
              </a:rPr>
              <a:t>mb</a:t>
            </a:r>
            <a:r>
              <a:rPr lang="en-US" dirty="0" smtClean="0">
                <a:solidFill>
                  <a:schemeClr val="accent2"/>
                </a:solidFill>
                <a:latin typeface="Arial" panose="020B0604020202020204" pitchFamily="34" charset="0"/>
                <a:cs typeface="Arial" panose="020B0604020202020204" pitchFamily="34" charset="0"/>
              </a:rPr>
              <a:t> tension</a:t>
            </a:r>
            <a:endParaRPr lang="en-US" dirty="0">
              <a:solidFill>
                <a:schemeClr val="accent2"/>
              </a:solidFill>
              <a:latin typeface="Arial" panose="020B0604020202020204" pitchFamily="34" charset="0"/>
              <a:cs typeface="Arial" panose="020B0604020202020204" pitchFamily="34" charset="0"/>
            </a:endParaRPr>
          </a:p>
        </p:txBody>
      </p:sp>
      <p:sp>
        <p:nvSpPr>
          <p:cNvPr id="48" name="Title 12"/>
          <p:cNvSpPr>
            <a:spLocks noGrp="1"/>
          </p:cNvSpPr>
          <p:nvPr>
            <p:ph type="title"/>
          </p:nvPr>
        </p:nvSpPr>
        <p:spPr>
          <a:xfrm>
            <a:off x="314324" y="212908"/>
            <a:ext cx="6629400" cy="868680"/>
          </a:xfrm>
        </p:spPr>
        <p:txBody>
          <a:bodyPr anchor="ctr"/>
          <a:lstStyle/>
          <a:p>
            <a:pPr algn="ctr"/>
            <a:r>
              <a:rPr lang="en-US" sz="2300" dirty="0" smtClean="0"/>
              <a:t>Incubation </a:t>
            </a:r>
            <a:r>
              <a:rPr lang="en-US" sz="2300" dirty="0"/>
              <a:t>of inoculated soil pore water</a:t>
            </a:r>
          </a:p>
        </p:txBody>
      </p:sp>
      <p:grpSp>
        <p:nvGrpSpPr>
          <p:cNvPr id="65" name="Group 64"/>
          <p:cNvGrpSpPr/>
          <p:nvPr/>
        </p:nvGrpSpPr>
        <p:grpSpPr>
          <a:xfrm>
            <a:off x="4690533" y="4087028"/>
            <a:ext cx="1947334" cy="1871810"/>
            <a:chOff x="4690533" y="4087028"/>
            <a:chExt cx="1947334" cy="1871810"/>
          </a:xfrm>
        </p:grpSpPr>
        <p:sp>
          <p:nvSpPr>
            <p:cNvPr id="49" name="Oval 48"/>
            <p:cNvSpPr/>
            <p:nvPr/>
          </p:nvSpPr>
          <p:spPr>
            <a:xfrm>
              <a:off x="4690533" y="4120894"/>
              <a:ext cx="728134" cy="1837944"/>
            </a:xfrm>
            <a:prstGeom prst="ellipse">
              <a:avLst/>
            </a:prstGeom>
            <a:solidFill>
              <a:srgbClr val="FFFF00">
                <a:alpha val="25000"/>
              </a:srgbClr>
            </a:solidFill>
            <a:ln w="28575">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Oval 49"/>
            <p:cNvSpPr/>
            <p:nvPr/>
          </p:nvSpPr>
          <p:spPr>
            <a:xfrm>
              <a:off x="5909733" y="4087028"/>
              <a:ext cx="728134" cy="1837944"/>
            </a:xfrm>
            <a:prstGeom prst="ellipse">
              <a:avLst/>
            </a:prstGeom>
            <a:solidFill>
              <a:srgbClr val="FFFF00">
                <a:alpha val="25000"/>
              </a:srgbClr>
            </a:solidFill>
            <a:ln w="28575">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6" name="Straight Connector 55"/>
            <p:cNvCxnSpPr/>
            <p:nvPr/>
          </p:nvCxnSpPr>
          <p:spPr>
            <a:xfrm rot="5400000">
              <a:off x="4742612" y="4671371"/>
              <a:ext cx="1808356" cy="729086"/>
            </a:xfrm>
            <a:prstGeom prst="line">
              <a:avLst/>
            </a:prstGeom>
            <a:ln w="76200">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rot="16200000" flipH="1">
              <a:off x="4784874" y="4666341"/>
              <a:ext cx="1777847" cy="742812"/>
            </a:xfrm>
            <a:prstGeom prst="line">
              <a:avLst/>
            </a:prstGeom>
            <a:ln w="76200">
              <a:solidFill>
                <a:srgbClr val="000000"/>
              </a:solidFill>
            </a:ln>
            <a:effectLst/>
          </p:spPr>
          <p:style>
            <a:lnRef idx="2">
              <a:schemeClr val="accent1"/>
            </a:lnRef>
            <a:fillRef idx="0">
              <a:schemeClr val="accent1"/>
            </a:fillRef>
            <a:effectRef idx="1">
              <a:schemeClr val="accent1"/>
            </a:effectRef>
            <a:fontRef idx="minor">
              <a:schemeClr val="tx1"/>
            </a:fontRef>
          </p:style>
        </p:cxnSp>
      </p:grpSp>
      <p:grpSp>
        <p:nvGrpSpPr>
          <p:cNvPr id="66" name="Group 65"/>
          <p:cNvGrpSpPr/>
          <p:nvPr/>
        </p:nvGrpSpPr>
        <p:grpSpPr>
          <a:xfrm>
            <a:off x="4598077" y="4097869"/>
            <a:ext cx="2005928" cy="1844036"/>
            <a:chOff x="9813544" y="2709336"/>
            <a:chExt cx="2005928" cy="1844036"/>
          </a:xfrm>
        </p:grpSpPr>
        <p:sp>
          <p:nvSpPr>
            <p:cNvPr id="2" name="Oval 1"/>
            <p:cNvSpPr/>
            <p:nvPr/>
          </p:nvSpPr>
          <p:spPr>
            <a:xfrm>
              <a:off x="9813544" y="2715428"/>
              <a:ext cx="1345361" cy="1837944"/>
            </a:xfrm>
            <a:prstGeom prst="ellipse">
              <a:avLst/>
            </a:prstGeom>
            <a:solidFill>
              <a:srgbClr val="FFFF00">
                <a:alpha val="25000"/>
              </a:srgbClr>
            </a:solidFill>
            <a:ln w="28575">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3" name="Straight Connector 62"/>
            <p:cNvCxnSpPr/>
            <p:nvPr/>
          </p:nvCxnSpPr>
          <p:spPr>
            <a:xfrm rot="5400000">
              <a:off x="10516880" y="3248971"/>
              <a:ext cx="1808356" cy="729086"/>
            </a:xfrm>
            <a:prstGeom prst="line">
              <a:avLst/>
            </a:prstGeom>
            <a:ln w="76200">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64" name="Straight Connector 63"/>
            <p:cNvCxnSpPr/>
            <p:nvPr/>
          </p:nvCxnSpPr>
          <p:spPr>
            <a:xfrm rot="16200000" flipH="1">
              <a:off x="10559142" y="3243941"/>
              <a:ext cx="1777847" cy="742812"/>
            </a:xfrm>
            <a:prstGeom prst="line">
              <a:avLst/>
            </a:prstGeom>
            <a:ln w="76200">
              <a:solidFill>
                <a:srgbClr val="000000"/>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052398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000"/>
                                        <p:tgtEl>
                                          <p:spTgt spid="24"/>
                                        </p:tgtEl>
                                      </p:cBhvr>
                                    </p:animEffect>
                                    <p:set>
                                      <p:cBhvr>
                                        <p:cTn id="7" dur="1" fill="hold">
                                          <p:stCondLst>
                                            <p:cond delay="999"/>
                                          </p:stCondLst>
                                        </p:cTn>
                                        <p:tgtEl>
                                          <p:spTgt spid="24"/>
                                        </p:tgtEl>
                                        <p:attrNameLst>
                                          <p:attrName>style.visibility</p:attrName>
                                        </p:attrNameLst>
                                      </p:cBhvr>
                                      <p:to>
                                        <p:strVal val="hidden"/>
                                      </p:to>
                                    </p:set>
                                  </p:childTnLst>
                                </p:cTn>
                              </p:par>
                              <p:par>
                                <p:cTn id="8" presetID="1" presetClass="entr" presetSubtype="0" fill="hold" nodeType="withEffect">
                                  <p:stCondLst>
                                    <p:cond delay="0"/>
                                  </p:stCondLst>
                                  <p:childTnLst>
                                    <p:set>
                                      <p:cBhvr>
                                        <p:cTn id="9" dur="1" fill="hold">
                                          <p:stCondLst>
                                            <p:cond delay="0"/>
                                          </p:stCondLst>
                                        </p:cTn>
                                        <p:tgtEl>
                                          <p:spTgt spid="65"/>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0" nodeType="clickEffect">
                                  <p:stCondLst>
                                    <p:cond delay="0"/>
                                  </p:stCondLst>
                                  <p:childTnLst>
                                    <p:set>
                                      <p:cBhvr>
                                        <p:cTn id="13" dur="1" fill="hold">
                                          <p:stCondLst>
                                            <p:cond delay="0"/>
                                          </p:stCondLst>
                                        </p:cTn>
                                        <p:tgtEl>
                                          <p:spTgt spid="26"/>
                                        </p:tgtEl>
                                        <p:attrNameLst>
                                          <p:attrName>style.visibility</p:attrName>
                                        </p:attrNameLst>
                                      </p:cBhvr>
                                      <p:to>
                                        <p:strVal val="hidden"/>
                                      </p:to>
                                    </p:set>
                                  </p:childTnLst>
                                </p:cTn>
                              </p:par>
                              <p:par>
                                <p:cTn id="14" presetID="10" presetClass="entr" presetSubtype="0" fill="hold" grpId="1"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1000"/>
                                        <p:tgtEl>
                                          <p:spTgt spid="24"/>
                                        </p:tgtEl>
                                      </p:cBhvr>
                                    </p:animEffect>
                                  </p:childTnLst>
                                </p:cTn>
                              </p:par>
                              <p:par>
                                <p:cTn id="17" presetID="10" presetClass="exit" presetSubtype="0" fill="hold" nodeType="withEffect">
                                  <p:stCondLst>
                                    <p:cond delay="0"/>
                                  </p:stCondLst>
                                  <p:childTnLst>
                                    <p:animEffect transition="out" filter="fade">
                                      <p:cBhvr>
                                        <p:cTn id="18" dur="1000"/>
                                        <p:tgtEl>
                                          <p:spTgt spid="65"/>
                                        </p:tgtEl>
                                      </p:cBhvr>
                                    </p:animEffect>
                                    <p:set>
                                      <p:cBhvr>
                                        <p:cTn id="19" dur="1" fill="hold">
                                          <p:stCondLst>
                                            <p:cond delay="999"/>
                                          </p:stCondLst>
                                        </p:cTn>
                                        <p:tgtEl>
                                          <p:spTgt spid="65"/>
                                        </p:tgtEl>
                                        <p:attrNameLst>
                                          <p:attrName>style.visibility</p:attrName>
                                        </p:attrNameLst>
                                      </p:cBhvr>
                                      <p:to>
                                        <p:strVal val="hidden"/>
                                      </p:to>
                                    </p:set>
                                  </p:childTnLst>
                                </p:cTn>
                              </p:par>
                            </p:childTnLst>
                          </p:cTn>
                        </p:par>
                        <p:par>
                          <p:cTn id="20" fill="hold">
                            <p:stCondLst>
                              <p:cond delay="1000"/>
                            </p:stCondLst>
                            <p:childTnLst>
                              <p:par>
                                <p:cTn id="21" presetID="1" presetClass="entr" presetSubtype="0" fill="hold" nodeType="afterEffect">
                                  <p:stCondLst>
                                    <p:cond delay="0"/>
                                  </p:stCondLst>
                                  <p:childTnLst>
                                    <p:set>
                                      <p:cBhvr>
                                        <p:cTn id="22"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2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3"/>
          </p:nvPr>
        </p:nvSpPr>
        <p:spPr/>
        <p:txBody>
          <a:bodyPr/>
          <a:lstStyle/>
          <a:p>
            <a:fld id="{03722D57-58D6-9447-A6D5-A97F6C35A8FB}" type="slidenum">
              <a:rPr lang="en-US" smtClean="0"/>
              <a:pPr/>
              <a:t>16</a:t>
            </a:fld>
            <a:endParaRPr lang="en-US" dirty="0"/>
          </a:p>
        </p:txBody>
      </p:sp>
      <p:sp>
        <p:nvSpPr>
          <p:cNvPr id="7" name="Title 6"/>
          <p:cNvSpPr>
            <a:spLocks noGrp="1"/>
          </p:cNvSpPr>
          <p:nvPr>
            <p:ph type="title"/>
          </p:nvPr>
        </p:nvSpPr>
        <p:spPr>
          <a:xfrm>
            <a:off x="237743" y="164592"/>
            <a:ext cx="6926573" cy="868680"/>
          </a:xfrm>
        </p:spPr>
        <p:txBody>
          <a:bodyPr anchor="ctr"/>
          <a:lstStyle/>
          <a:p>
            <a:r>
              <a:rPr lang="en-US" sz="2300" dirty="0" smtClean="0"/>
              <a:t>OM composition differs by microbe, not pore size </a:t>
            </a:r>
            <a:endParaRPr lang="en-US" sz="2300" dirty="0"/>
          </a:p>
        </p:txBody>
      </p:sp>
      <p:graphicFrame>
        <p:nvGraphicFramePr>
          <p:cNvPr id="9" name="Chart 8"/>
          <p:cNvGraphicFramePr>
            <a:graphicFrameLocks/>
          </p:cNvGraphicFramePr>
          <p:nvPr>
            <p:extLst>
              <p:ext uri="{D42A27DB-BD31-4B8C-83A1-F6EECF244321}">
                <p14:modId xmlns:p14="http://schemas.microsoft.com/office/powerpoint/2010/main" val="3436570818"/>
              </p:ext>
            </p:extLst>
          </p:nvPr>
        </p:nvGraphicFramePr>
        <p:xfrm>
          <a:off x="1187340" y="1325660"/>
          <a:ext cx="6568127" cy="5227540"/>
        </p:xfrm>
        <a:graphic>
          <a:graphicData uri="http://schemas.openxmlformats.org/drawingml/2006/chart">
            <c:chart xmlns:c="http://schemas.openxmlformats.org/drawingml/2006/chart" xmlns:r="http://schemas.openxmlformats.org/officeDocument/2006/relationships" r:id="rId3"/>
          </a:graphicData>
        </a:graphic>
      </p:graphicFrame>
      <p:grpSp>
        <p:nvGrpSpPr>
          <p:cNvPr id="10" name="Group 9"/>
          <p:cNvGrpSpPr/>
          <p:nvPr/>
        </p:nvGrpSpPr>
        <p:grpSpPr>
          <a:xfrm>
            <a:off x="5571067" y="1669317"/>
            <a:ext cx="1752600" cy="1540133"/>
            <a:chOff x="4757177" y="3352800"/>
            <a:chExt cx="2177023" cy="1809749"/>
          </a:xfrm>
        </p:grpSpPr>
        <p:graphicFrame>
          <p:nvGraphicFramePr>
            <p:cNvPr id="11" name="Chart 10"/>
            <p:cNvGraphicFramePr>
              <a:graphicFrameLocks/>
            </p:cNvGraphicFramePr>
            <p:nvPr>
              <p:extLst>
                <p:ext uri="{D42A27DB-BD31-4B8C-83A1-F6EECF244321}">
                  <p14:modId xmlns:p14="http://schemas.microsoft.com/office/powerpoint/2010/main" val="3421257356"/>
                </p:ext>
              </p:extLst>
            </p:nvPr>
          </p:nvGraphicFramePr>
          <p:xfrm>
            <a:off x="4757177" y="3352800"/>
            <a:ext cx="2177023" cy="1809749"/>
          </p:xfrm>
          <a:graphic>
            <a:graphicData uri="http://schemas.openxmlformats.org/drawingml/2006/chart">
              <c:chart xmlns:c="http://schemas.openxmlformats.org/drawingml/2006/chart" xmlns:r="http://schemas.openxmlformats.org/officeDocument/2006/relationships" r:id="rId4"/>
            </a:graphicData>
          </a:graphic>
        </p:graphicFrame>
        <p:sp>
          <p:nvSpPr>
            <p:cNvPr id="13" name="TextBox 12"/>
            <p:cNvSpPr txBox="1"/>
            <p:nvPr/>
          </p:nvSpPr>
          <p:spPr>
            <a:xfrm>
              <a:off x="5029200" y="4419600"/>
              <a:ext cx="426720" cy="184667"/>
            </a:xfrm>
            <a:prstGeom prst="rect">
              <a:avLst/>
            </a:prstGeom>
            <a:noFill/>
          </p:spPr>
          <p:txBody>
            <a:bodyPr wrap="none" rtlCol="0">
              <a:spAutoFit/>
            </a:bodyPr>
            <a:lstStyle/>
            <a:p>
              <a:r>
                <a:rPr lang="en-US" sz="600" dirty="0">
                  <a:solidFill>
                    <a:srgbClr val="0C0C0C"/>
                  </a:solidFill>
                </a:rPr>
                <a:t>Tannins</a:t>
              </a:r>
            </a:p>
          </p:txBody>
        </p:sp>
        <p:sp>
          <p:nvSpPr>
            <p:cNvPr id="15" name="TextBox 14"/>
            <p:cNvSpPr txBox="1"/>
            <p:nvPr/>
          </p:nvSpPr>
          <p:spPr>
            <a:xfrm>
              <a:off x="4952415" y="4708267"/>
              <a:ext cx="1007007" cy="184667"/>
            </a:xfrm>
            <a:prstGeom prst="rect">
              <a:avLst/>
            </a:prstGeom>
            <a:noFill/>
          </p:spPr>
          <p:txBody>
            <a:bodyPr wrap="none" rtlCol="0">
              <a:spAutoFit/>
            </a:bodyPr>
            <a:lstStyle/>
            <a:p>
              <a:r>
                <a:rPr lang="en-US" sz="600" dirty="0">
                  <a:solidFill>
                    <a:srgbClr val="0C0C0C"/>
                  </a:solidFill>
                </a:rPr>
                <a:t>Condensed  Hydrocarbons</a:t>
              </a:r>
            </a:p>
          </p:txBody>
        </p:sp>
        <p:sp>
          <p:nvSpPr>
            <p:cNvPr id="16" name="TextBox 15"/>
            <p:cNvSpPr txBox="1"/>
            <p:nvPr/>
          </p:nvSpPr>
          <p:spPr>
            <a:xfrm>
              <a:off x="5943600" y="3505199"/>
              <a:ext cx="612668" cy="184665"/>
            </a:xfrm>
            <a:prstGeom prst="rect">
              <a:avLst/>
            </a:prstGeom>
            <a:noFill/>
          </p:spPr>
          <p:txBody>
            <a:bodyPr wrap="none" rtlCol="0">
              <a:spAutoFit/>
            </a:bodyPr>
            <a:lstStyle/>
            <a:p>
              <a:r>
                <a:rPr lang="en-US" sz="600" dirty="0">
                  <a:solidFill>
                    <a:srgbClr val="0C0C0C"/>
                  </a:solidFill>
                </a:rPr>
                <a:t>Amino Sugars</a:t>
              </a:r>
            </a:p>
          </p:txBody>
        </p:sp>
        <p:sp>
          <p:nvSpPr>
            <p:cNvPr id="17" name="TextBox 16"/>
            <p:cNvSpPr txBox="1"/>
            <p:nvPr/>
          </p:nvSpPr>
          <p:spPr>
            <a:xfrm>
              <a:off x="5966934" y="4029747"/>
              <a:ext cx="622285" cy="276999"/>
            </a:xfrm>
            <a:prstGeom prst="rect">
              <a:avLst/>
            </a:prstGeom>
            <a:noFill/>
          </p:spPr>
          <p:txBody>
            <a:bodyPr wrap="none" rtlCol="0">
              <a:spAutoFit/>
            </a:bodyPr>
            <a:lstStyle/>
            <a:p>
              <a:r>
                <a:rPr lang="en-US" sz="600" dirty="0">
                  <a:solidFill>
                    <a:srgbClr val="0C0C0C"/>
                  </a:solidFill>
                </a:rPr>
                <a:t>Unsaturated </a:t>
              </a:r>
            </a:p>
            <a:p>
              <a:r>
                <a:rPr lang="en-US" sz="600" dirty="0">
                  <a:solidFill>
                    <a:srgbClr val="0C0C0C"/>
                  </a:solidFill>
                </a:rPr>
                <a:t>Hydrocarbons</a:t>
              </a:r>
            </a:p>
          </p:txBody>
        </p:sp>
        <p:sp>
          <p:nvSpPr>
            <p:cNvPr id="18" name="TextBox 17"/>
            <p:cNvSpPr txBox="1"/>
            <p:nvPr/>
          </p:nvSpPr>
          <p:spPr>
            <a:xfrm>
              <a:off x="5133556" y="3689866"/>
              <a:ext cx="644728" cy="184665"/>
            </a:xfrm>
            <a:prstGeom prst="rect">
              <a:avLst/>
            </a:prstGeom>
            <a:noFill/>
          </p:spPr>
          <p:txBody>
            <a:bodyPr wrap="none" rtlCol="0">
              <a:spAutoFit/>
            </a:bodyPr>
            <a:lstStyle/>
            <a:p>
              <a:r>
                <a:rPr lang="en-US" sz="600" dirty="0">
                  <a:solidFill>
                    <a:srgbClr val="0C0C0C"/>
                  </a:solidFill>
                </a:rPr>
                <a:t>Carbohydrates</a:t>
              </a:r>
            </a:p>
          </p:txBody>
        </p:sp>
      </p:grpSp>
    </p:spTree>
    <p:extLst>
      <p:ext uri="{BB962C8B-B14F-4D97-AF65-F5344CB8AC3E}">
        <p14:creationId xmlns:p14="http://schemas.microsoft.com/office/powerpoint/2010/main" val="41688814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pPr algn="ctr"/>
            <a:r>
              <a:rPr lang="en-US" sz="2300" dirty="0" smtClean="0"/>
              <a:t>Lipids relatively depleted</a:t>
            </a:r>
            <a:br>
              <a:rPr lang="en-US" sz="2300" dirty="0" smtClean="0"/>
            </a:br>
            <a:r>
              <a:rPr lang="en-US" sz="2300" dirty="0" smtClean="0"/>
              <a:t>Lignin relatively enriched</a:t>
            </a:r>
            <a:endParaRPr lang="en-US" sz="2300" dirty="0"/>
          </a:p>
        </p:txBody>
      </p:sp>
      <p:sp>
        <p:nvSpPr>
          <p:cNvPr id="6" name="Slide Number Placeholder 5"/>
          <p:cNvSpPr>
            <a:spLocks noGrp="1"/>
          </p:cNvSpPr>
          <p:nvPr>
            <p:ph type="sldNum" sz="quarter" idx="13"/>
          </p:nvPr>
        </p:nvSpPr>
        <p:spPr/>
        <p:txBody>
          <a:bodyPr/>
          <a:lstStyle/>
          <a:p>
            <a:fld id="{03722D57-58D6-9447-A6D5-A97F6C35A8FB}" type="slidenum">
              <a:rPr lang="en-US" smtClean="0"/>
              <a:pPr/>
              <a:t>17</a:t>
            </a:fld>
            <a:endParaRPr lang="en-US" dirty="0"/>
          </a:p>
        </p:txBody>
      </p:sp>
      <p:graphicFrame>
        <p:nvGraphicFramePr>
          <p:cNvPr id="9" name="Chart 8"/>
          <p:cNvGraphicFramePr>
            <a:graphicFrameLocks/>
          </p:cNvGraphicFramePr>
          <p:nvPr>
            <p:extLst>
              <p:ext uri="{D42A27DB-BD31-4B8C-83A1-F6EECF244321}">
                <p14:modId xmlns:p14="http://schemas.microsoft.com/office/powerpoint/2010/main" val="1268471926"/>
              </p:ext>
            </p:extLst>
          </p:nvPr>
        </p:nvGraphicFramePr>
        <p:xfrm>
          <a:off x="0" y="1507068"/>
          <a:ext cx="9144000" cy="437224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7107699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6" name="Slide Number Placeholder 5"/>
          <p:cNvSpPr>
            <a:spLocks noGrp="1"/>
          </p:cNvSpPr>
          <p:nvPr>
            <p:ph type="sldNum" sz="quarter" idx="13"/>
          </p:nvPr>
        </p:nvSpPr>
        <p:spPr/>
        <p:txBody>
          <a:bodyPr/>
          <a:lstStyle/>
          <a:p>
            <a:fld id="{03722D57-58D6-9447-A6D5-A97F6C35A8FB}" type="slidenum">
              <a:rPr lang="en-US" smtClean="0"/>
              <a:pPr/>
              <a:t>18</a:t>
            </a:fld>
            <a:endParaRPr lang="en-US" dirty="0"/>
          </a:p>
        </p:txBody>
      </p:sp>
      <p:graphicFrame>
        <p:nvGraphicFramePr>
          <p:cNvPr id="7" name="Chart 6"/>
          <p:cNvGraphicFramePr>
            <a:graphicFrameLocks/>
          </p:cNvGraphicFramePr>
          <p:nvPr>
            <p:extLst>
              <p:ext uri="{D42A27DB-BD31-4B8C-83A1-F6EECF244321}">
                <p14:modId xmlns:p14="http://schemas.microsoft.com/office/powerpoint/2010/main" val="2017645402"/>
              </p:ext>
            </p:extLst>
          </p:nvPr>
        </p:nvGraphicFramePr>
        <p:xfrm>
          <a:off x="0" y="1439334"/>
          <a:ext cx="9144000" cy="440266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710769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2300" dirty="0" smtClean="0"/>
              <a:t>Lignin, carbohydrates, amino sugars </a:t>
            </a:r>
            <a:br>
              <a:rPr lang="en-US" sz="2300" dirty="0" smtClean="0"/>
            </a:br>
            <a:r>
              <a:rPr lang="en-US" sz="2300" dirty="0" smtClean="0"/>
              <a:t>relatively enriched</a:t>
            </a:r>
            <a:endParaRPr lang="en-US" sz="2300" dirty="0"/>
          </a:p>
        </p:txBody>
      </p:sp>
      <p:sp>
        <p:nvSpPr>
          <p:cNvPr id="6" name="Slide Number Placeholder 5"/>
          <p:cNvSpPr>
            <a:spLocks noGrp="1"/>
          </p:cNvSpPr>
          <p:nvPr>
            <p:ph type="sldNum" sz="quarter" idx="13"/>
          </p:nvPr>
        </p:nvSpPr>
        <p:spPr/>
        <p:txBody>
          <a:bodyPr/>
          <a:lstStyle/>
          <a:p>
            <a:fld id="{03722D57-58D6-9447-A6D5-A97F6C35A8FB}" type="slidenum">
              <a:rPr lang="en-US" smtClean="0"/>
              <a:pPr/>
              <a:t>19</a:t>
            </a:fld>
            <a:endParaRPr lang="en-US" dirty="0"/>
          </a:p>
        </p:txBody>
      </p:sp>
      <p:graphicFrame>
        <p:nvGraphicFramePr>
          <p:cNvPr id="11" name="Chart 10"/>
          <p:cNvGraphicFramePr>
            <a:graphicFrameLocks/>
          </p:cNvGraphicFramePr>
          <p:nvPr>
            <p:extLst>
              <p:ext uri="{D42A27DB-BD31-4B8C-83A1-F6EECF244321}">
                <p14:modId xmlns:p14="http://schemas.microsoft.com/office/powerpoint/2010/main" val="2484996697"/>
              </p:ext>
            </p:extLst>
          </p:nvPr>
        </p:nvGraphicFramePr>
        <p:xfrm>
          <a:off x="0" y="1456267"/>
          <a:ext cx="9144000" cy="440266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710769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5935" y="2901363"/>
            <a:ext cx="5434013" cy="36210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Title 12"/>
          <p:cNvSpPr>
            <a:spLocks noGrp="1"/>
          </p:cNvSpPr>
          <p:nvPr>
            <p:ph type="title"/>
          </p:nvPr>
        </p:nvSpPr>
        <p:spPr>
          <a:xfrm>
            <a:off x="481013" y="192086"/>
            <a:ext cx="6629400" cy="868680"/>
          </a:xfrm>
        </p:spPr>
        <p:txBody>
          <a:bodyPr anchor="ctr"/>
          <a:lstStyle/>
          <a:p>
            <a:pPr algn="ctr"/>
            <a:r>
              <a:rPr lang="en-US" sz="2300" dirty="0" smtClean="0"/>
              <a:t>Soluble organic matter</a:t>
            </a:r>
            <a:br>
              <a:rPr lang="en-US" sz="2300" dirty="0" smtClean="0"/>
            </a:br>
            <a:r>
              <a:rPr lang="en-US" sz="2300" dirty="0" smtClean="0"/>
              <a:t>An </a:t>
            </a:r>
            <a:r>
              <a:rPr lang="en-US" sz="2300" dirty="0"/>
              <a:t>I</a:t>
            </a:r>
            <a:r>
              <a:rPr lang="en-US" sz="2300" dirty="0" smtClean="0"/>
              <a:t>mportant source of C in soils</a:t>
            </a:r>
            <a:endParaRPr lang="en-US" sz="2300" dirty="0"/>
          </a:p>
        </p:txBody>
      </p:sp>
      <p:sp>
        <p:nvSpPr>
          <p:cNvPr id="14" name="Content Placeholder 13"/>
          <p:cNvSpPr>
            <a:spLocks noGrp="1"/>
          </p:cNvSpPr>
          <p:nvPr>
            <p:ph idx="1"/>
          </p:nvPr>
        </p:nvSpPr>
        <p:spPr>
          <a:xfrm>
            <a:off x="381000" y="1340751"/>
            <a:ext cx="8420100" cy="1415772"/>
          </a:xfrm>
        </p:spPr>
        <p:txBody>
          <a:bodyPr/>
          <a:lstStyle/>
          <a:p>
            <a:r>
              <a:rPr lang="en-US" dirty="0" smtClean="0"/>
              <a:t>Microbial metabolic uptake dependent on aqueous environment</a:t>
            </a:r>
          </a:p>
          <a:p>
            <a:r>
              <a:rPr lang="en-US" dirty="0" smtClean="0"/>
              <a:t>Prerequisite for solid phase organic matter (OM) decomposition</a:t>
            </a:r>
          </a:p>
          <a:p>
            <a:r>
              <a:rPr lang="en-US" dirty="0" smtClean="0"/>
              <a:t>Considered labile, or readily available substrate</a:t>
            </a:r>
          </a:p>
          <a:p>
            <a:r>
              <a:rPr lang="en-US" dirty="0" smtClean="0"/>
              <a:t>Important for our </a:t>
            </a:r>
            <a:r>
              <a:rPr lang="en-US" sz="1800" dirty="0" smtClean="0"/>
              <a:t>understanding</a:t>
            </a:r>
            <a:r>
              <a:rPr lang="en-US" dirty="0" smtClean="0"/>
              <a:t> of pathway of C in soils </a:t>
            </a:r>
            <a:endParaRPr lang="en-US" dirty="0"/>
          </a:p>
        </p:txBody>
      </p:sp>
      <p:sp>
        <p:nvSpPr>
          <p:cNvPr id="9" name="Slide Number Placeholder 8"/>
          <p:cNvSpPr>
            <a:spLocks noGrp="1"/>
          </p:cNvSpPr>
          <p:nvPr>
            <p:ph type="sldNum" sz="quarter" idx="13"/>
          </p:nvPr>
        </p:nvSpPr>
        <p:spPr/>
        <p:txBody>
          <a:bodyPr/>
          <a:lstStyle/>
          <a:p>
            <a:fld id="{03722D57-58D6-9447-A6D5-A97F6C35A8FB}" type="slidenum">
              <a:rPr lang="en-US" smtClean="0"/>
              <a:pPr/>
              <a:t>2</a:t>
            </a:fld>
            <a:endParaRPr lang="en-US"/>
          </a:p>
        </p:txBody>
      </p:sp>
      <p:sp>
        <p:nvSpPr>
          <p:cNvPr id="3" name="TextBox 2"/>
          <p:cNvSpPr txBox="1"/>
          <p:nvPr/>
        </p:nvSpPr>
        <p:spPr>
          <a:xfrm>
            <a:off x="6076950" y="2901363"/>
            <a:ext cx="1143000" cy="307777"/>
          </a:xfrm>
          <a:prstGeom prst="rect">
            <a:avLst/>
          </a:prstGeom>
          <a:noFill/>
        </p:spPr>
        <p:txBody>
          <a:bodyPr wrap="square" rtlCol="0">
            <a:spAutoFit/>
          </a:bodyPr>
          <a:lstStyle/>
          <a:p>
            <a:pPr algn="r"/>
            <a:r>
              <a:rPr lang="en-US" sz="1400" dirty="0" smtClean="0">
                <a:solidFill>
                  <a:srgbClr val="0C0C0C"/>
                </a:solidFill>
              </a:rPr>
              <a:t>Paul</a:t>
            </a:r>
            <a:r>
              <a:rPr lang="en-US" sz="1400" i="1" dirty="0">
                <a:solidFill>
                  <a:srgbClr val="0C0C0C"/>
                </a:solidFill>
              </a:rPr>
              <a:t>,</a:t>
            </a:r>
            <a:r>
              <a:rPr lang="en-US" sz="1400" dirty="0" smtClean="0">
                <a:solidFill>
                  <a:srgbClr val="0C0C0C"/>
                </a:solidFill>
              </a:rPr>
              <a:t> 2014</a:t>
            </a:r>
            <a:endParaRPr lang="en-US" sz="1400" dirty="0">
              <a:solidFill>
                <a:srgbClr val="0C0C0C"/>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Summary: Microorganisms influence transformations, not pore size  </a:t>
            </a:r>
            <a:endParaRPr lang="en-US" dirty="0"/>
          </a:p>
        </p:txBody>
      </p:sp>
      <p:sp>
        <p:nvSpPr>
          <p:cNvPr id="27" name="Content Placeholder 26"/>
          <p:cNvSpPr>
            <a:spLocks noGrp="1"/>
          </p:cNvSpPr>
          <p:nvPr>
            <p:ph idx="1"/>
          </p:nvPr>
        </p:nvSpPr>
        <p:spPr>
          <a:xfrm>
            <a:off x="609600" y="1600199"/>
            <a:ext cx="7772400" cy="3271665"/>
          </a:xfrm>
        </p:spPr>
        <p:txBody>
          <a:bodyPr/>
          <a:lstStyle/>
          <a:p>
            <a:pPr>
              <a:spcAft>
                <a:spcPts val="1800"/>
              </a:spcAft>
            </a:pPr>
            <a:r>
              <a:rPr lang="en-US" dirty="0" smtClean="0"/>
              <a:t>More pre and post-incubation effects emerge when analyzing the inoculants separately</a:t>
            </a:r>
          </a:p>
          <a:p>
            <a:pPr>
              <a:spcAft>
                <a:spcPts val="1800"/>
              </a:spcAft>
            </a:pPr>
            <a:r>
              <a:rPr lang="en-US" dirty="0" smtClean="0"/>
              <a:t>Pure culture batches have different effects on changes in the composition of C</a:t>
            </a:r>
          </a:p>
          <a:p>
            <a:pPr lvl="1">
              <a:spcAft>
                <a:spcPts val="1800"/>
              </a:spcAft>
            </a:pPr>
            <a:r>
              <a:rPr lang="en-US" dirty="0" smtClean="0"/>
              <a:t>Microorganisms show different functional potentials in soluble OM decomposition</a:t>
            </a:r>
          </a:p>
          <a:p>
            <a:pPr>
              <a:spcAft>
                <a:spcPts val="1800"/>
              </a:spcAft>
            </a:pPr>
            <a:r>
              <a:rPr lang="en-US" dirty="0" smtClean="0"/>
              <a:t>Still no effect of pore size domain on changes in the composition of C</a:t>
            </a:r>
            <a:endParaRPr lang="en-US" dirty="0"/>
          </a:p>
        </p:txBody>
      </p:sp>
      <p:sp>
        <p:nvSpPr>
          <p:cNvPr id="6" name="Slide Number Placeholder 5"/>
          <p:cNvSpPr>
            <a:spLocks noGrp="1"/>
          </p:cNvSpPr>
          <p:nvPr>
            <p:ph type="sldNum" sz="quarter" idx="13"/>
          </p:nvPr>
        </p:nvSpPr>
        <p:spPr/>
        <p:txBody>
          <a:bodyPr/>
          <a:lstStyle/>
          <a:p>
            <a:fld id="{03722D57-58D6-9447-A6D5-A97F6C35A8FB}" type="slidenum">
              <a:rPr lang="en-US" smtClean="0"/>
              <a:pPr/>
              <a:t>20</a:t>
            </a:fld>
            <a:endParaRPr lang="en-US" dirty="0"/>
          </a:p>
        </p:txBody>
      </p:sp>
    </p:spTree>
    <p:extLst>
      <p:ext uri="{BB962C8B-B14F-4D97-AF65-F5344CB8AC3E}">
        <p14:creationId xmlns:p14="http://schemas.microsoft.com/office/powerpoint/2010/main" val="32353404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pPr algn="ctr"/>
            <a:r>
              <a:rPr lang="en-US" sz="2300" dirty="0" smtClean="0"/>
              <a:t>More C respired from micropores </a:t>
            </a:r>
            <a:br>
              <a:rPr lang="en-US" sz="2300" dirty="0" smtClean="0"/>
            </a:br>
            <a:r>
              <a:rPr lang="en-US" sz="2300" dirty="0" smtClean="0"/>
              <a:t>relative to macropores</a:t>
            </a:r>
            <a:endParaRPr lang="en-US" sz="2300" dirty="0"/>
          </a:p>
        </p:txBody>
      </p:sp>
      <p:sp>
        <p:nvSpPr>
          <p:cNvPr id="6" name="Slide Number Placeholder 5"/>
          <p:cNvSpPr>
            <a:spLocks noGrp="1"/>
          </p:cNvSpPr>
          <p:nvPr>
            <p:ph type="sldNum" sz="quarter" idx="13"/>
          </p:nvPr>
        </p:nvSpPr>
        <p:spPr/>
        <p:txBody>
          <a:bodyPr/>
          <a:lstStyle/>
          <a:p>
            <a:fld id="{03722D57-58D6-9447-A6D5-A97F6C35A8FB}" type="slidenum">
              <a:rPr lang="en-US" smtClean="0"/>
              <a:pPr/>
              <a:t>21</a:t>
            </a:fld>
            <a:endParaRPr lang="en-US" dirty="0"/>
          </a:p>
        </p:txBody>
      </p:sp>
      <p:graphicFrame>
        <p:nvGraphicFramePr>
          <p:cNvPr id="16" name="Chart 15"/>
          <p:cNvGraphicFramePr>
            <a:graphicFrameLocks/>
          </p:cNvGraphicFramePr>
          <p:nvPr>
            <p:extLst>
              <p:ext uri="{D42A27DB-BD31-4B8C-83A1-F6EECF244321}">
                <p14:modId xmlns:p14="http://schemas.microsoft.com/office/powerpoint/2010/main" val="1814331342"/>
              </p:ext>
            </p:extLst>
          </p:nvPr>
        </p:nvGraphicFramePr>
        <p:xfrm>
          <a:off x="3012217" y="2238375"/>
          <a:ext cx="3245708" cy="287423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7" name="Chart 16"/>
          <p:cNvGraphicFramePr>
            <a:graphicFrameLocks/>
          </p:cNvGraphicFramePr>
          <p:nvPr>
            <p:extLst>
              <p:ext uri="{D42A27DB-BD31-4B8C-83A1-F6EECF244321}">
                <p14:modId xmlns:p14="http://schemas.microsoft.com/office/powerpoint/2010/main" val="60131745"/>
              </p:ext>
            </p:extLst>
          </p:nvPr>
        </p:nvGraphicFramePr>
        <p:xfrm>
          <a:off x="-95250" y="2314575"/>
          <a:ext cx="3657600" cy="28075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hart 17"/>
          <p:cNvGraphicFramePr>
            <a:graphicFrameLocks/>
          </p:cNvGraphicFramePr>
          <p:nvPr>
            <p:extLst>
              <p:ext uri="{D42A27DB-BD31-4B8C-83A1-F6EECF244321}">
                <p14:modId xmlns:p14="http://schemas.microsoft.com/office/powerpoint/2010/main" val="2166358163"/>
              </p:ext>
            </p:extLst>
          </p:nvPr>
        </p:nvGraphicFramePr>
        <p:xfrm>
          <a:off x="5751812" y="2266950"/>
          <a:ext cx="3220737" cy="2836134"/>
        </p:xfrm>
        <a:graphic>
          <a:graphicData uri="http://schemas.openxmlformats.org/drawingml/2006/chart">
            <c:chart xmlns:c="http://schemas.openxmlformats.org/drawingml/2006/chart" xmlns:r="http://schemas.openxmlformats.org/officeDocument/2006/relationships" r:id="rId4"/>
          </a:graphicData>
        </a:graphic>
      </p:graphicFrame>
      <p:sp>
        <p:nvSpPr>
          <p:cNvPr id="3" name="TextBox 2"/>
          <p:cNvSpPr txBox="1"/>
          <p:nvPr/>
        </p:nvSpPr>
        <p:spPr>
          <a:xfrm>
            <a:off x="1371600" y="5067300"/>
            <a:ext cx="1595309" cy="369332"/>
          </a:xfrm>
          <a:prstGeom prst="rect">
            <a:avLst/>
          </a:prstGeom>
          <a:noFill/>
        </p:spPr>
        <p:txBody>
          <a:bodyPr wrap="none" rtlCol="0">
            <a:spAutoFit/>
          </a:bodyPr>
          <a:lstStyle/>
          <a:p>
            <a:r>
              <a:rPr lang="en-US" i="1" dirty="0" smtClean="0">
                <a:solidFill>
                  <a:srgbClr val="0C0C0C"/>
                </a:solidFill>
                <a:latin typeface="Arial" panose="020B0604020202020204" pitchFamily="34" charset="0"/>
                <a:cs typeface="Arial" panose="020B0604020202020204" pitchFamily="34" charset="0"/>
              </a:rPr>
              <a:t>Streptomyces</a:t>
            </a:r>
            <a:endParaRPr lang="en-US" i="1" dirty="0">
              <a:solidFill>
                <a:srgbClr val="0C0C0C"/>
              </a:solidFill>
              <a:latin typeface="Arial" panose="020B0604020202020204" pitchFamily="34" charset="0"/>
              <a:cs typeface="Arial" panose="020B0604020202020204" pitchFamily="34" charset="0"/>
            </a:endParaRPr>
          </a:p>
        </p:txBody>
      </p:sp>
      <p:sp>
        <p:nvSpPr>
          <p:cNvPr id="10" name="TextBox 9"/>
          <p:cNvSpPr txBox="1"/>
          <p:nvPr/>
        </p:nvSpPr>
        <p:spPr>
          <a:xfrm>
            <a:off x="4257675" y="5067300"/>
            <a:ext cx="1133644" cy="369332"/>
          </a:xfrm>
          <a:prstGeom prst="rect">
            <a:avLst/>
          </a:prstGeom>
          <a:noFill/>
        </p:spPr>
        <p:txBody>
          <a:bodyPr wrap="none" rtlCol="0">
            <a:spAutoFit/>
          </a:bodyPr>
          <a:lstStyle/>
          <a:p>
            <a:r>
              <a:rPr lang="en-US" i="1" dirty="0" err="1" smtClean="0">
                <a:solidFill>
                  <a:srgbClr val="0C0C0C"/>
                </a:solidFill>
                <a:latin typeface="Arial" panose="020B0604020202020204" pitchFamily="34" charset="0"/>
                <a:cs typeface="Arial" panose="020B0604020202020204" pitchFamily="34" charset="0"/>
              </a:rPr>
              <a:t>Cellvibrio</a:t>
            </a:r>
            <a:endParaRPr lang="en-US" i="1" dirty="0">
              <a:solidFill>
                <a:srgbClr val="0C0C0C"/>
              </a:solidFill>
              <a:latin typeface="Arial" panose="020B0604020202020204" pitchFamily="34" charset="0"/>
              <a:cs typeface="Arial" panose="020B0604020202020204" pitchFamily="34" charset="0"/>
            </a:endParaRPr>
          </a:p>
        </p:txBody>
      </p:sp>
      <p:sp>
        <p:nvSpPr>
          <p:cNvPr id="11" name="TextBox 10"/>
          <p:cNvSpPr txBox="1"/>
          <p:nvPr/>
        </p:nvSpPr>
        <p:spPr>
          <a:xfrm>
            <a:off x="6986502" y="5067300"/>
            <a:ext cx="1462773" cy="369332"/>
          </a:xfrm>
          <a:prstGeom prst="rect">
            <a:avLst/>
          </a:prstGeom>
          <a:noFill/>
        </p:spPr>
        <p:txBody>
          <a:bodyPr wrap="none" rtlCol="0">
            <a:spAutoFit/>
          </a:bodyPr>
          <a:lstStyle/>
          <a:p>
            <a:r>
              <a:rPr lang="en-US" i="1" dirty="0" err="1" smtClean="0">
                <a:solidFill>
                  <a:srgbClr val="0C0C0C"/>
                </a:solidFill>
                <a:latin typeface="Arial" panose="020B0604020202020204" pitchFamily="34" charset="0"/>
                <a:cs typeface="Arial" panose="020B0604020202020204" pitchFamily="34" charset="0"/>
              </a:rPr>
              <a:t>Trichoderma</a:t>
            </a:r>
            <a:endParaRPr lang="en-US" i="1" dirty="0">
              <a:solidFill>
                <a:srgbClr val="0C0C0C"/>
              </a:solidFill>
              <a:latin typeface="Arial" panose="020B0604020202020204" pitchFamily="34" charset="0"/>
              <a:cs typeface="Arial" panose="020B0604020202020204" pitchFamily="34" charset="0"/>
            </a:endParaRPr>
          </a:p>
        </p:txBody>
      </p:sp>
      <p:pic>
        <p:nvPicPr>
          <p:cNvPr id="717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0800000">
            <a:off x="2410120" y="1494600"/>
            <a:ext cx="1352644" cy="8382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3379160" y="1494599"/>
            <a:ext cx="3523722" cy="800219"/>
          </a:xfrm>
          <a:prstGeom prst="rect">
            <a:avLst/>
          </a:prstGeom>
          <a:noFill/>
        </p:spPr>
        <p:txBody>
          <a:bodyPr wrap="none" rtlCol="0">
            <a:spAutoFit/>
          </a:bodyPr>
          <a:lstStyle/>
          <a:p>
            <a:pPr>
              <a:spcAft>
                <a:spcPts val="1200"/>
              </a:spcAft>
            </a:pPr>
            <a:r>
              <a:rPr lang="en-US" dirty="0" smtClean="0">
                <a:solidFill>
                  <a:srgbClr val="0C0C0C"/>
                </a:solidFill>
                <a:latin typeface="Arial" panose="020B0604020202020204" pitchFamily="34" charset="0"/>
                <a:cs typeface="Arial" panose="020B0604020202020204" pitchFamily="34" charset="0"/>
              </a:rPr>
              <a:t>Fine Pores </a:t>
            </a:r>
            <a:r>
              <a:rPr lang="en-US" dirty="0" smtClean="0">
                <a:solidFill>
                  <a:srgbClr val="0C0C0C"/>
                </a:solidFill>
                <a:latin typeface="Arial" panose="020B0604020202020204" pitchFamily="34" charset="0"/>
                <a:cs typeface="Arial" panose="020B0604020202020204" pitchFamily="34" charset="0"/>
              </a:rPr>
              <a:t>(10 </a:t>
            </a:r>
            <a:r>
              <a:rPr lang="el-GR" dirty="0" smtClean="0">
                <a:solidFill>
                  <a:srgbClr val="0C0C0C"/>
                </a:solidFill>
                <a:latin typeface="Arial" panose="020B0604020202020204" pitchFamily="34" charset="0"/>
                <a:cs typeface="Arial" panose="020B0604020202020204" pitchFamily="34" charset="0"/>
              </a:rPr>
              <a:t>μ</a:t>
            </a:r>
            <a:r>
              <a:rPr lang="en-US" dirty="0" err="1" smtClean="0">
                <a:solidFill>
                  <a:srgbClr val="0C0C0C"/>
                </a:solidFill>
                <a:latin typeface="Arial" panose="020B0604020202020204" pitchFamily="34" charset="0"/>
                <a:cs typeface="Arial" panose="020B0604020202020204" pitchFamily="34" charset="0"/>
              </a:rPr>
              <a:t>m</a:t>
            </a:r>
            <a:r>
              <a:rPr lang="en-US" dirty="0" smtClean="0">
                <a:solidFill>
                  <a:srgbClr val="0C0C0C"/>
                </a:solidFill>
                <a:latin typeface="Arial" panose="020B0604020202020204" pitchFamily="34" charset="0"/>
                <a:cs typeface="Arial" panose="020B0604020202020204" pitchFamily="34" charset="0"/>
              </a:rPr>
              <a:t> diameter)</a:t>
            </a:r>
          </a:p>
          <a:p>
            <a:pPr>
              <a:spcAft>
                <a:spcPts val="1200"/>
              </a:spcAft>
            </a:pPr>
            <a:r>
              <a:rPr lang="en-US" dirty="0" smtClean="0">
                <a:solidFill>
                  <a:srgbClr val="0C0C0C"/>
                </a:solidFill>
                <a:latin typeface="Arial" panose="020B0604020202020204" pitchFamily="34" charset="0"/>
                <a:cs typeface="Arial" panose="020B0604020202020204" pitchFamily="34" charset="0"/>
              </a:rPr>
              <a:t>Coarse Pores </a:t>
            </a:r>
            <a:r>
              <a:rPr lang="en-US" dirty="0" smtClean="0">
                <a:solidFill>
                  <a:srgbClr val="0C0C0C"/>
                </a:solidFill>
                <a:latin typeface="Arial" panose="020B0604020202020204" pitchFamily="34" charset="0"/>
                <a:cs typeface="Arial" panose="020B0604020202020204" pitchFamily="34" charset="0"/>
              </a:rPr>
              <a:t>(150 </a:t>
            </a:r>
            <a:r>
              <a:rPr lang="el-GR" dirty="0" smtClean="0">
                <a:solidFill>
                  <a:srgbClr val="0C0C0C"/>
                </a:solidFill>
                <a:latin typeface="Arial" panose="020B0604020202020204" pitchFamily="34" charset="0"/>
                <a:cs typeface="Arial" panose="020B0604020202020204" pitchFamily="34" charset="0"/>
              </a:rPr>
              <a:t>μ</a:t>
            </a:r>
            <a:r>
              <a:rPr lang="en-US" dirty="0" smtClean="0">
                <a:solidFill>
                  <a:srgbClr val="0C0C0C"/>
                </a:solidFill>
                <a:latin typeface="Arial" panose="020B0604020202020204" pitchFamily="34" charset="0"/>
                <a:cs typeface="Arial" panose="020B0604020202020204" pitchFamily="34" charset="0"/>
              </a:rPr>
              <a:t>m diameter)</a:t>
            </a:r>
          </a:p>
        </p:txBody>
      </p:sp>
      <p:sp>
        <p:nvSpPr>
          <p:cNvPr id="14" name="Title 1"/>
          <p:cNvSpPr txBox="1">
            <a:spLocks/>
          </p:cNvSpPr>
          <p:nvPr/>
        </p:nvSpPr>
        <p:spPr>
          <a:xfrm>
            <a:off x="552450" y="5793486"/>
            <a:ext cx="7800975" cy="868680"/>
          </a:xfrm>
          <a:prstGeom prst="rect">
            <a:avLst/>
          </a:prstGeom>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lin ang="2700000" scaled="1"/>
            <a:tileRect/>
          </a:gradFill>
        </p:spPr>
        <p:txBody>
          <a:bodyPr vert="horz" lIns="0" tIns="0" rIns="0" bIns="0" rtlCol="0" anchor="ctr" anchorCtr="0">
            <a:noAutofit/>
          </a:bodyPr>
          <a:lstStyle>
            <a:lvl1pPr algn="l" defTabSz="457200" rtl="0" eaLnBrk="1" latinLnBrk="0" hangingPunct="1">
              <a:spcBef>
                <a:spcPct val="0"/>
              </a:spcBef>
              <a:buNone/>
              <a:defRPr sz="2600" b="1" kern="1200">
                <a:solidFill>
                  <a:srgbClr val="FFFFFF"/>
                </a:solidFill>
                <a:latin typeface="Arial"/>
                <a:ea typeface="+mj-ea"/>
                <a:cs typeface="Arial"/>
              </a:defRPr>
            </a:lvl1pPr>
          </a:lstStyle>
          <a:p>
            <a:pPr algn="ctr"/>
            <a:r>
              <a:rPr lang="en-US" sz="2000" i="1" dirty="0" err="1" smtClean="0">
                <a:solidFill>
                  <a:schemeClr val="bg1"/>
                </a:solidFill>
              </a:rPr>
              <a:t>Trichoderma</a:t>
            </a:r>
            <a:r>
              <a:rPr lang="en-US" sz="2000" dirty="0" smtClean="0">
                <a:solidFill>
                  <a:schemeClr val="bg1"/>
                </a:solidFill>
              </a:rPr>
              <a:t> greater respiration of macro and micropore C</a:t>
            </a:r>
            <a:endParaRPr lang="en-US" sz="2000" dirty="0">
              <a:solidFill>
                <a:schemeClr val="bg1"/>
              </a:solidFill>
            </a:endParaRPr>
          </a:p>
        </p:txBody>
      </p:sp>
    </p:spTree>
    <p:extLst>
      <p:ext uri="{BB962C8B-B14F-4D97-AF65-F5344CB8AC3E}">
        <p14:creationId xmlns:p14="http://schemas.microsoft.com/office/powerpoint/2010/main" val="82773528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600200"/>
            <a:ext cx="8595360" cy="2867452"/>
          </a:xfrm>
        </p:spPr>
        <p:txBody>
          <a:bodyPr/>
          <a:lstStyle/>
          <a:p>
            <a:pPr>
              <a:lnSpc>
                <a:spcPct val="150000"/>
              </a:lnSpc>
            </a:pPr>
            <a:r>
              <a:rPr lang="en-US" dirty="0" smtClean="0"/>
              <a:t>Micropore and Macropore associated soluble OM differs in composition and biodegradability. </a:t>
            </a:r>
          </a:p>
          <a:p>
            <a:pPr>
              <a:lnSpc>
                <a:spcPct val="150000"/>
              </a:lnSpc>
            </a:pPr>
            <a:r>
              <a:rPr lang="en-US" dirty="0"/>
              <a:t>Despite increased OM complexity in fine pore domains, it </a:t>
            </a:r>
            <a:r>
              <a:rPr lang="en-US" dirty="0" smtClean="0"/>
              <a:t>may have </a:t>
            </a:r>
            <a:r>
              <a:rPr lang="en-US" dirty="0"/>
              <a:t>a greater degradation potential than macropore-associated soluble OM.</a:t>
            </a:r>
            <a:r>
              <a:rPr lang="en-US" dirty="0" smtClean="0"/>
              <a:t> </a:t>
            </a:r>
          </a:p>
          <a:p>
            <a:pPr>
              <a:lnSpc>
                <a:spcPct val="150000"/>
              </a:lnSpc>
            </a:pPr>
            <a:r>
              <a:rPr lang="en-US" b="1" dirty="0"/>
              <a:t>I</a:t>
            </a:r>
            <a:r>
              <a:rPr lang="en-US" b="1" dirty="0" smtClean="0"/>
              <a:t>f mobilized, OM originally protected may lead to greater CO</a:t>
            </a:r>
            <a:r>
              <a:rPr lang="en-US" b="1" baseline="-25000" dirty="0" smtClean="0"/>
              <a:t>2</a:t>
            </a:r>
            <a:r>
              <a:rPr lang="en-US" b="1" dirty="0" smtClean="0"/>
              <a:t> emissions than previously predicted.</a:t>
            </a:r>
          </a:p>
        </p:txBody>
      </p:sp>
      <p:sp>
        <p:nvSpPr>
          <p:cNvPr id="6" name="Slide Number Placeholder 5"/>
          <p:cNvSpPr>
            <a:spLocks noGrp="1"/>
          </p:cNvSpPr>
          <p:nvPr>
            <p:ph type="sldNum" sz="quarter" idx="13"/>
          </p:nvPr>
        </p:nvSpPr>
        <p:spPr/>
        <p:txBody>
          <a:bodyPr/>
          <a:lstStyle/>
          <a:p>
            <a:fld id="{03722D57-58D6-9447-A6D5-A97F6C35A8FB}" type="slidenum">
              <a:rPr lang="en-US" smtClean="0"/>
              <a:pPr/>
              <a:t>22</a:t>
            </a:fld>
            <a:endParaRPr lang="en-US" dirty="0"/>
          </a:p>
        </p:txBody>
      </p:sp>
      <p:sp>
        <p:nvSpPr>
          <p:cNvPr id="7" name="Title 4"/>
          <p:cNvSpPr txBox="1">
            <a:spLocks/>
          </p:cNvSpPr>
          <p:nvPr/>
        </p:nvSpPr>
        <p:spPr>
          <a:xfrm>
            <a:off x="333375" y="161730"/>
            <a:ext cx="6943725" cy="868680"/>
          </a:xfrm>
          <a:prstGeom prst="rect">
            <a:avLst/>
          </a:prstGeom>
        </p:spPr>
        <p:txBody>
          <a:bodyPr vert="horz" lIns="0" tIns="0" rIns="0" bIns="0" rtlCol="0" anchor="ctr" anchorCtr="0">
            <a:noAutofit/>
          </a:bodyPr>
          <a:lstStyle>
            <a:lvl1pPr algn="l" defTabSz="457200" rtl="0" eaLnBrk="1" latinLnBrk="0" hangingPunct="1">
              <a:spcBef>
                <a:spcPct val="0"/>
              </a:spcBef>
              <a:buNone/>
              <a:defRPr sz="2600" b="1" kern="1200">
                <a:solidFill>
                  <a:srgbClr val="FFFFFF"/>
                </a:solidFill>
                <a:latin typeface="Arial"/>
                <a:ea typeface="+mj-ea"/>
                <a:cs typeface="Arial"/>
              </a:defRPr>
            </a:lvl1pPr>
          </a:lstStyle>
          <a:p>
            <a:pPr algn="ctr"/>
            <a:r>
              <a:rPr lang="en-US" sz="2300" dirty="0" smtClean="0"/>
              <a:t>Summary: no effect of the molecular composition of C on mineralization potential</a:t>
            </a:r>
          </a:p>
        </p:txBody>
      </p:sp>
    </p:spTree>
    <p:extLst>
      <p:ext uri="{BB962C8B-B14F-4D97-AF65-F5344CB8AC3E}">
        <p14:creationId xmlns:p14="http://schemas.microsoft.com/office/powerpoint/2010/main" val="32252780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0" y="1459790"/>
            <a:ext cx="8805333" cy="1508105"/>
          </a:xfrm>
        </p:spPr>
        <p:txBody>
          <a:bodyPr anchor="t"/>
          <a:lstStyle/>
          <a:p>
            <a:pPr lvl="1">
              <a:spcAft>
                <a:spcPts val="600"/>
              </a:spcAft>
            </a:pPr>
            <a:r>
              <a:rPr lang="en-US" sz="2000" b="1" dirty="0" smtClean="0">
                <a:solidFill>
                  <a:srgbClr val="0C0C0C"/>
                </a:solidFill>
              </a:rPr>
              <a:t>Functional potential of microorganisms altered transformations and C flux </a:t>
            </a:r>
          </a:p>
          <a:p>
            <a:pPr lvl="1">
              <a:spcAft>
                <a:spcPts val="600"/>
              </a:spcAft>
            </a:pPr>
            <a:r>
              <a:rPr lang="en-US" sz="2000" b="1" dirty="0" smtClean="0">
                <a:solidFill>
                  <a:srgbClr val="0C0C0C"/>
                </a:solidFill>
              </a:rPr>
              <a:t>Location in pore size domains controls bioavailability </a:t>
            </a:r>
          </a:p>
          <a:p>
            <a:pPr lvl="1">
              <a:spcAft>
                <a:spcPts val="600"/>
              </a:spcAft>
            </a:pPr>
            <a:r>
              <a:rPr lang="en-US" sz="2000" b="1" dirty="0" smtClean="0">
                <a:solidFill>
                  <a:srgbClr val="0C0C0C"/>
                </a:solidFill>
              </a:rPr>
              <a:t>Molecular composition did not influence mineralization </a:t>
            </a:r>
          </a:p>
        </p:txBody>
      </p:sp>
      <p:sp>
        <p:nvSpPr>
          <p:cNvPr id="9" name="Slide Number Placeholder 8"/>
          <p:cNvSpPr>
            <a:spLocks noGrp="1"/>
          </p:cNvSpPr>
          <p:nvPr>
            <p:ph type="sldNum" sz="quarter" idx="13"/>
          </p:nvPr>
        </p:nvSpPr>
        <p:spPr/>
        <p:txBody>
          <a:bodyPr/>
          <a:lstStyle/>
          <a:p>
            <a:fld id="{03722D57-58D6-9447-A6D5-A97F6C35A8FB}" type="slidenum">
              <a:rPr lang="en-US" smtClean="0"/>
              <a:pPr/>
              <a:t>23</a:t>
            </a:fld>
            <a:endParaRPr lang="en-US"/>
          </a:p>
        </p:txBody>
      </p:sp>
      <p:sp>
        <p:nvSpPr>
          <p:cNvPr id="7" name="Oval 6"/>
          <p:cNvSpPr/>
          <p:nvPr/>
        </p:nvSpPr>
        <p:spPr>
          <a:xfrm>
            <a:off x="4385732" y="4618566"/>
            <a:ext cx="2396067" cy="1989667"/>
          </a:xfrm>
          <a:prstGeom prst="ellipse">
            <a:avLst/>
          </a:prstGeom>
          <a:gradFill>
            <a:gsLst>
              <a:gs pos="40000">
                <a:srgbClr val="FF6600"/>
              </a:gs>
              <a:gs pos="100000">
                <a:schemeClr val="bg1"/>
              </a:gs>
            </a:gsLst>
            <a:lin ang="1284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Chemical </a:t>
            </a:r>
            <a:endParaRPr lang="en-US" dirty="0">
              <a:latin typeface="Arial"/>
              <a:cs typeface="Arial"/>
            </a:endParaRPr>
          </a:p>
        </p:txBody>
      </p:sp>
      <p:sp>
        <p:nvSpPr>
          <p:cNvPr id="8" name="Oval 7"/>
          <p:cNvSpPr/>
          <p:nvPr/>
        </p:nvSpPr>
        <p:spPr>
          <a:xfrm>
            <a:off x="3208866" y="3462866"/>
            <a:ext cx="2396067" cy="1989667"/>
          </a:xfrm>
          <a:prstGeom prst="ellipse">
            <a:avLst/>
          </a:prstGeom>
          <a:gradFill>
            <a:gsLst>
              <a:gs pos="0">
                <a:schemeClr val="accent6">
                  <a:lumMod val="75000"/>
                </a:schemeClr>
              </a:gs>
              <a:gs pos="100000">
                <a:schemeClr val="bg1">
                  <a:alpha val="57000"/>
                </a:schemeClr>
              </a:gs>
            </a:gsLst>
            <a:lin ang="588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Biological </a:t>
            </a:r>
            <a:endParaRPr lang="en-US" dirty="0">
              <a:latin typeface="Arial"/>
              <a:cs typeface="Arial"/>
            </a:endParaRPr>
          </a:p>
        </p:txBody>
      </p:sp>
      <p:sp>
        <p:nvSpPr>
          <p:cNvPr id="10" name="Oval 9"/>
          <p:cNvSpPr/>
          <p:nvPr/>
        </p:nvSpPr>
        <p:spPr>
          <a:xfrm>
            <a:off x="2438400" y="4677833"/>
            <a:ext cx="2396067" cy="1989667"/>
          </a:xfrm>
          <a:prstGeom prst="ellipse">
            <a:avLst/>
          </a:prstGeom>
          <a:gradFill>
            <a:gsLst>
              <a:gs pos="41000">
                <a:srgbClr val="804000"/>
              </a:gs>
              <a:gs pos="100000">
                <a:schemeClr val="bg1">
                  <a:alpha val="61000"/>
                </a:schemeClr>
              </a:gs>
            </a:gsLst>
            <a:lin ang="19560000" scaled="0"/>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Physical</a:t>
            </a:r>
            <a:endParaRPr lang="en-US" dirty="0">
              <a:latin typeface="Arial"/>
              <a:cs typeface="Arial"/>
            </a:endParaRPr>
          </a:p>
        </p:txBody>
      </p:sp>
      <p:sp>
        <p:nvSpPr>
          <p:cNvPr id="12" name="Title 12"/>
          <p:cNvSpPr txBox="1">
            <a:spLocks/>
          </p:cNvSpPr>
          <p:nvPr/>
        </p:nvSpPr>
        <p:spPr>
          <a:xfrm>
            <a:off x="142874" y="143354"/>
            <a:ext cx="7219949" cy="868680"/>
          </a:xfrm>
          <a:prstGeom prst="rect">
            <a:avLst/>
          </a:prstGeom>
        </p:spPr>
        <p:txBody>
          <a:bodyPr vert="horz" lIns="0" tIns="0" rIns="0" bIns="0" rtlCol="0" anchor="b" anchorCtr="0">
            <a:noAutofit/>
          </a:bodyPr>
          <a:lstStyle>
            <a:lvl1pPr algn="l" defTabSz="457200" rtl="0" eaLnBrk="1" latinLnBrk="0" hangingPunct="1">
              <a:spcBef>
                <a:spcPct val="0"/>
              </a:spcBef>
              <a:buNone/>
              <a:defRPr sz="2600" b="1" kern="1200">
                <a:solidFill>
                  <a:srgbClr val="FFFFFF"/>
                </a:solidFill>
                <a:latin typeface="Arial"/>
                <a:ea typeface="+mj-ea"/>
                <a:cs typeface="Arial"/>
              </a:defRPr>
            </a:lvl1pPr>
          </a:lstStyle>
          <a:p>
            <a:pPr algn="ctr"/>
            <a:r>
              <a:rPr lang="en-US" sz="2300" dirty="0" smtClean="0"/>
              <a:t>Physical and biological mechanisms </a:t>
            </a:r>
          </a:p>
          <a:p>
            <a:pPr algn="ctr"/>
            <a:r>
              <a:rPr lang="en-US" sz="2300" dirty="0" smtClean="0"/>
              <a:t>influence C use and loss</a:t>
            </a:r>
            <a:endParaRPr lang="en-US" sz="2300" dirty="0"/>
          </a:p>
        </p:txBody>
      </p:sp>
      <p:cxnSp>
        <p:nvCxnSpPr>
          <p:cNvPr id="15" name="Straight Arrow Connector 14"/>
          <p:cNvCxnSpPr/>
          <p:nvPr/>
        </p:nvCxnSpPr>
        <p:spPr>
          <a:xfrm>
            <a:off x="2895600" y="3047999"/>
            <a:ext cx="711200" cy="508000"/>
          </a:xfrm>
          <a:prstGeom prst="straightConnector1">
            <a:avLst/>
          </a:prstGeom>
          <a:ln w="57150" cmpd="sng">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flipV="1">
            <a:off x="1625600" y="5994401"/>
            <a:ext cx="643467" cy="270932"/>
          </a:xfrm>
          <a:prstGeom prst="straightConnector1">
            <a:avLst/>
          </a:prstGeom>
          <a:ln w="57150" cmpd="sng">
            <a:solidFill>
              <a:srgbClr val="804000"/>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2351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000"/>
                                        <p:tgtEl>
                                          <p:spTgt spid="7"/>
                                        </p:tgtEl>
                                      </p:cBhvr>
                                    </p:animEffect>
                                    <p:set>
                                      <p:cBhvr>
                                        <p:cTn id="7" dur="1" fill="hold">
                                          <p:stCondLst>
                                            <p:cond delay="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3"/>
          </p:nvPr>
        </p:nvSpPr>
        <p:spPr/>
        <p:txBody>
          <a:bodyPr/>
          <a:lstStyle/>
          <a:p>
            <a:fld id="{03722D57-58D6-9447-A6D5-A97F6C35A8FB}" type="slidenum">
              <a:rPr lang="en-US" smtClean="0"/>
              <a:pPr/>
              <a:t>24</a:t>
            </a:fld>
            <a:endParaRPr lang="en-US" dirty="0"/>
          </a:p>
        </p:txBody>
      </p:sp>
      <p:sp>
        <p:nvSpPr>
          <p:cNvPr id="7" name="Title 6"/>
          <p:cNvSpPr>
            <a:spLocks noGrp="1"/>
          </p:cNvSpPr>
          <p:nvPr>
            <p:ph type="title"/>
          </p:nvPr>
        </p:nvSpPr>
        <p:spPr/>
        <p:txBody>
          <a:bodyPr anchor="ctr"/>
          <a:lstStyle/>
          <a:p>
            <a:pPr algn="ctr"/>
            <a:r>
              <a:rPr lang="en-US" sz="2800" dirty="0" smtClean="0"/>
              <a:t>acknowledgements</a:t>
            </a:r>
            <a:endParaRPr lang="en-US" sz="2800" dirty="0"/>
          </a:p>
        </p:txBody>
      </p:sp>
      <p:sp>
        <p:nvSpPr>
          <p:cNvPr id="8" name="Content Placeholder 7"/>
          <p:cNvSpPr>
            <a:spLocks noGrp="1"/>
          </p:cNvSpPr>
          <p:nvPr>
            <p:ph idx="4294967295"/>
          </p:nvPr>
        </p:nvSpPr>
        <p:spPr>
          <a:xfrm>
            <a:off x="220134" y="1091672"/>
            <a:ext cx="8500534" cy="1354137"/>
          </a:xfrm>
        </p:spPr>
        <p:txBody>
          <a:bodyPr/>
          <a:lstStyle/>
          <a:p>
            <a:pPr>
              <a:buNone/>
            </a:pPr>
            <a:r>
              <a:rPr lang="en-US" b="1" u="sng" dirty="0" smtClean="0">
                <a:solidFill>
                  <a:srgbClr val="FFFFFF"/>
                </a:solidFill>
              </a:rPr>
              <a:t>DOE</a:t>
            </a:r>
          </a:p>
          <a:p>
            <a:pPr marL="50800" indent="-50800">
              <a:buNone/>
            </a:pPr>
            <a:r>
              <a:rPr lang="en-US" dirty="0" smtClean="0">
                <a:solidFill>
                  <a:srgbClr val="FFFFFF"/>
                </a:solidFill>
              </a:rPr>
              <a:t>Office of Biological and Environmental Research (</a:t>
            </a:r>
            <a:r>
              <a:rPr lang="en-US" b="1" dirty="0" smtClean="0">
                <a:solidFill>
                  <a:srgbClr val="FFFFFF"/>
                </a:solidFill>
              </a:rPr>
              <a:t>BER</a:t>
            </a:r>
            <a:r>
              <a:rPr lang="en-US" dirty="0" smtClean="0">
                <a:solidFill>
                  <a:srgbClr val="FFFFFF"/>
                </a:solidFill>
              </a:rPr>
              <a:t>),</a:t>
            </a:r>
          </a:p>
          <a:p>
            <a:pPr>
              <a:buNone/>
            </a:pPr>
            <a:r>
              <a:rPr lang="en-US" dirty="0" smtClean="0">
                <a:solidFill>
                  <a:srgbClr val="FFFFFF"/>
                </a:solidFill>
              </a:rPr>
              <a:t>Terrestrial Ecosystem Science Program.</a:t>
            </a:r>
          </a:p>
        </p:txBody>
      </p:sp>
      <p:pic>
        <p:nvPicPr>
          <p:cNvPr id="9" name="Picture 8"/>
          <p:cNvPicPr>
            <a:picLocks noChangeAspect="1"/>
          </p:cNvPicPr>
          <p:nvPr/>
        </p:nvPicPr>
        <p:blipFill>
          <a:blip r:embed="rId3"/>
          <a:stretch>
            <a:fillRect/>
          </a:stretch>
        </p:blipFill>
        <p:spPr>
          <a:xfrm>
            <a:off x="7569201" y="3843867"/>
            <a:ext cx="1255019" cy="795866"/>
          </a:xfrm>
          <a:prstGeom prst="rect">
            <a:avLst/>
          </a:prstGeom>
        </p:spPr>
      </p:pic>
      <p:pic>
        <p:nvPicPr>
          <p:cNvPr id="10" name="Picture 9"/>
          <p:cNvPicPr>
            <a:picLocks noChangeAspect="1"/>
          </p:cNvPicPr>
          <p:nvPr/>
        </p:nvPicPr>
        <p:blipFill>
          <a:blip r:embed="rId4"/>
          <a:stretch>
            <a:fillRect/>
          </a:stretch>
        </p:blipFill>
        <p:spPr>
          <a:xfrm>
            <a:off x="6654798" y="1272987"/>
            <a:ext cx="2263509" cy="877546"/>
          </a:xfrm>
          <a:prstGeom prst="rect">
            <a:avLst/>
          </a:prstGeom>
          <a:solidFill>
            <a:schemeClr val="tx2"/>
          </a:solidFill>
        </p:spPr>
      </p:pic>
      <p:pic>
        <p:nvPicPr>
          <p:cNvPr id="11" name="Picture 2" descr="http://brand.emsl.pnl.gov/images/logos/EMSL_pnnl_os_lockup.jpg"/>
          <p:cNvPicPr>
            <a:picLocks noChangeAspect="1" noChangeArrowheads="1"/>
          </p:cNvPicPr>
          <p:nvPr/>
        </p:nvPicPr>
        <p:blipFill rotWithShape="1">
          <a:blip r:embed="rId5">
            <a:extLst>
              <a:ext uri="{28A0092B-C50C-407E-A947-70E740481C1C}">
                <a14:useLocalDpi xmlns:a14="http://schemas.microsoft.com/office/drawing/2010/main" val="0"/>
              </a:ext>
            </a:extLst>
          </a:blip>
          <a:srcRect t="1" r="66667" b="-12190"/>
          <a:stretch/>
        </p:blipFill>
        <p:spPr bwMode="auto">
          <a:xfrm>
            <a:off x="313279" y="2573865"/>
            <a:ext cx="2164544" cy="914399"/>
          </a:xfrm>
          <a:prstGeom prst="rect">
            <a:avLst/>
          </a:prstGeom>
          <a:noFill/>
          <a:extLst>
            <a:ext uri="{909E8E84-426E-40DD-AFC4-6F175D3DCCD1}">
              <a14:hiddenFill xmlns:a14="http://schemas.microsoft.com/office/drawing/2010/main">
                <a:solidFill>
                  <a:srgbClr val="FFFFFF"/>
                </a:solidFill>
              </a14:hiddenFill>
            </a:ext>
          </a:extLst>
        </p:spPr>
      </p:pic>
      <p:sp>
        <p:nvSpPr>
          <p:cNvPr id="12" name="Content Placeholder 7"/>
          <p:cNvSpPr txBox="1">
            <a:spLocks/>
          </p:cNvSpPr>
          <p:nvPr/>
        </p:nvSpPr>
        <p:spPr>
          <a:xfrm>
            <a:off x="2861735" y="2497668"/>
            <a:ext cx="7552266" cy="1046440"/>
          </a:xfrm>
          <a:prstGeom prst="rect">
            <a:avLst/>
          </a:prstGeom>
        </p:spPr>
        <p:txBody>
          <a:bodyPr vert="horz" wrap="square" lIns="0" tIns="0" rIns="0" bIns="0" rtlCol="0">
            <a:spAutoFit/>
          </a:bodyPr>
          <a:lstStyle/>
          <a:p>
            <a:pPr marR="0" lvl="0" algn="l" defTabSz="457200" rtl="0" eaLnBrk="1" fontAlgn="auto" latinLnBrk="0" hangingPunct="1">
              <a:lnSpc>
                <a:spcPct val="100000"/>
              </a:lnSpc>
              <a:spcBef>
                <a:spcPct val="20000"/>
              </a:spcBef>
              <a:spcAft>
                <a:spcPts val="0"/>
              </a:spcAft>
              <a:buClrTx/>
              <a:buSzPct val="100000"/>
              <a:tabLst/>
              <a:defRPr/>
            </a:pPr>
            <a:r>
              <a:rPr kumimoji="0" lang="en-US" sz="2000" b="0" i="0" u="sng" strike="noStrike" kern="1200" cap="none" spc="0" normalizeH="0" baseline="0" noProof="0" dirty="0" smtClean="0">
                <a:ln>
                  <a:noFill/>
                </a:ln>
                <a:solidFill>
                  <a:srgbClr val="FFFFFF"/>
                </a:solidFill>
                <a:effectLst/>
                <a:uLnTx/>
                <a:uFillTx/>
                <a:latin typeface="Arial"/>
                <a:ea typeface="+mn-ea"/>
                <a:cs typeface="Arial"/>
              </a:rPr>
              <a:t>Environmental Molecular Science</a:t>
            </a:r>
            <a:r>
              <a:rPr lang="en-US" sz="2000" u="sng" dirty="0" smtClean="0">
                <a:solidFill>
                  <a:srgbClr val="FFFFFF"/>
                </a:solidFill>
                <a:latin typeface="Arial"/>
                <a:cs typeface="Arial"/>
              </a:rPr>
              <a:t> </a:t>
            </a:r>
            <a:r>
              <a:rPr kumimoji="0" lang="en-US" sz="2000" b="0" i="0" u="sng" strike="noStrike" kern="1200" cap="none" spc="0" normalizeH="0" baseline="0" noProof="0" dirty="0" smtClean="0">
                <a:ln>
                  <a:noFill/>
                </a:ln>
                <a:solidFill>
                  <a:srgbClr val="FFFFFF"/>
                </a:solidFill>
                <a:effectLst/>
                <a:uLnTx/>
                <a:uFillTx/>
                <a:latin typeface="Arial"/>
                <a:ea typeface="+mn-ea"/>
                <a:cs typeface="Arial"/>
              </a:rPr>
              <a:t>Laboratory </a:t>
            </a:r>
          </a:p>
          <a:p>
            <a:pPr marL="342900" marR="0" lvl="0" indent="-342900" algn="l" defTabSz="457200" rtl="0" eaLnBrk="1" fontAlgn="auto" latinLnBrk="0" hangingPunct="1">
              <a:lnSpc>
                <a:spcPct val="100000"/>
              </a:lnSpc>
              <a:spcBef>
                <a:spcPct val="20000"/>
              </a:spcBef>
              <a:spcAft>
                <a:spcPts val="0"/>
              </a:spcAft>
              <a:buClrTx/>
              <a:buSzPct val="100000"/>
              <a:tabLst/>
              <a:defRPr/>
            </a:pPr>
            <a:r>
              <a:rPr kumimoji="0" lang="en-US" sz="2000" b="1" i="0" u="none" strike="noStrike" kern="1200" cap="none" spc="0" normalizeH="0" baseline="0" noProof="0" dirty="0" smtClean="0">
                <a:ln>
                  <a:noFill/>
                </a:ln>
                <a:solidFill>
                  <a:srgbClr val="FFFFFF"/>
                </a:solidFill>
                <a:effectLst/>
                <a:uLnTx/>
                <a:uFillTx/>
                <a:latin typeface="Arial"/>
                <a:ea typeface="+mn-ea"/>
                <a:cs typeface="Arial"/>
              </a:rPr>
              <a:t>Nancy Hess</a:t>
            </a:r>
          </a:p>
          <a:p>
            <a:pPr marL="342900" marR="0" lvl="0" indent="-342900" algn="l" defTabSz="457200" rtl="0" eaLnBrk="1" fontAlgn="auto" latinLnBrk="0" hangingPunct="1">
              <a:lnSpc>
                <a:spcPct val="100000"/>
              </a:lnSpc>
              <a:spcBef>
                <a:spcPct val="20000"/>
              </a:spcBef>
              <a:spcAft>
                <a:spcPts val="0"/>
              </a:spcAft>
              <a:buClrTx/>
              <a:buSzPct val="100000"/>
              <a:tabLst/>
              <a:defRPr/>
            </a:pPr>
            <a:r>
              <a:rPr lang="en-US" sz="2000" b="1" dirty="0" err="1" smtClean="0">
                <a:solidFill>
                  <a:srgbClr val="FFFFFF"/>
                </a:solidFill>
                <a:latin typeface="Arial"/>
                <a:cs typeface="Arial"/>
              </a:rPr>
              <a:t>Malak</a:t>
            </a:r>
            <a:r>
              <a:rPr lang="en-US" sz="2000" b="1" dirty="0" smtClean="0">
                <a:solidFill>
                  <a:srgbClr val="FFFFFF"/>
                </a:solidFill>
                <a:latin typeface="Arial"/>
                <a:cs typeface="Arial"/>
              </a:rPr>
              <a:t> </a:t>
            </a:r>
            <a:r>
              <a:rPr lang="en-US" sz="2000" b="1" dirty="0" err="1" smtClean="0">
                <a:solidFill>
                  <a:srgbClr val="FFFFFF"/>
                </a:solidFill>
                <a:latin typeface="Arial"/>
                <a:cs typeface="Arial"/>
              </a:rPr>
              <a:t>Tfaily</a:t>
            </a:r>
            <a:r>
              <a:rPr lang="en-US" sz="2000" b="1" dirty="0" smtClean="0">
                <a:solidFill>
                  <a:srgbClr val="FFFFFF"/>
                </a:solidFill>
                <a:latin typeface="Arial"/>
                <a:cs typeface="Arial"/>
              </a:rPr>
              <a:t> </a:t>
            </a:r>
            <a:r>
              <a:rPr lang="en-US" sz="2000" dirty="0" smtClean="0">
                <a:solidFill>
                  <a:srgbClr val="FFFFFF"/>
                </a:solidFill>
                <a:latin typeface="Arial"/>
                <a:cs typeface="Arial"/>
              </a:rPr>
              <a:t>(co-author)</a:t>
            </a:r>
            <a:endParaRPr kumimoji="0" lang="en-US" sz="2000" i="0" u="none" strike="noStrike" kern="1200" cap="none" spc="0" normalizeH="0" baseline="0" noProof="0" dirty="0" smtClean="0">
              <a:ln>
                <a:noFill/>
              </a:ln>
              <a:solidFill>
                <a:srgbClr val="FFFFFF"/>
              </a:solidFill>
              <a:effectLst/>
              <a:uLnTx/>
              <a:uFillTx/>
              <a:latin typeface="Arial"/>
              <a:ea typeface="+mn-ea"/>
              <a:cs typeface="Arial"/>
            </a:endParaRPr>
          </a:p>
        </p:txBody>
      </p:sp>
      <p:sp>
        <p:nvSpPr>
          <p:cNvPr id="13" name="Content Placeholder 7"/>
          <p:cNvSpPr txBox="1">
            <a:spLocks/>
          </p:cNvSpPr>
          <p:nvPr/>
        </p:nvSpPr>
        <p:spPr>
          <a:xfrm>
            <a:off x="243838" y="3936997"/>
            <a:ext cx="8544561" cy="307777"/>
          </a:xfrm>
          <a:prstGeom prst="rect">
            <a:avLst/>
          </a:prstGeom>
        </p:spPr>
        <p:txBody>
          <a:bodyPr vert="horz" wrap="square" lIns="0" tIns="0" rIns="0" bIns="0" rtlCol="0">
            <a:spAutoFit/>
          </a:bodyPr>
          <a:lstStyle/>
          <a:p>
            <a:pPr marL="342900" marR="0" lvl="0" indent="-342900" algn="l" defTabSz="457200" rtl="0" eaLnBrk="1" fontAlgn="auto" latinLnBrk="0" hangingPunct="1">
              <a:lnSpc>
                <a:spcPct val="100000"/>
              </a:lnSpc>
              <a:spcBef>
                <a:spcPct val="20000"/>
              </a:spcBef>
              <a:spcAft>
                <a:spcPts val="0"/>
              </a:spcAft>
              <a:buClrTx/>
              <a:buSzPct val="100000"/>
              <a:tabLst/>
              <a:defRPr/>
            </a:pPr>
            <a:r>
              <a:rPr kumimoji="0" lang="en-US" sz="2000" b="1" i="0" u="sng" strike="noStrike" kern="1200" cap="none" spc="0" normalizeH="0" baseline="0" noProof="0" dirty="0" smtClean="0">
                <a:ln>
                  <a:noFill/>
                </a:ln>
                <a:solidFill>
                  <a:srgbClr val="FFFFFF"/>
                </a:solidFill>
                <a:effectLst/>
                <a:uLnTx/>
                <a:uFillTx/>
                <a:latin typeface="Arial"/>
                <a:ea typeface="+mn-ea"/>
                <a:cs typeface="Arial"/>
              </a:rPr>
              <a:t>Scott Graham </a:t>
            </a:r>
            <a:r>
              <a:rPr kumimoji="0" lang="en-US" sz="2000" b="0" i="0" u="none" strike="noStrike" kern="1200" cap="none" spc="0" normalizeH="0" baseline="0" noProof="0" dirty="0" smtClean="0">
                <a:ln>
                  <a:noFill/>
                </a:ln>
                <a:solidFill>
                  <a:srgbClr val="FFFFFF"/>
                </a:solidFill>
                <a:effectLst/>
                <a:uLnTx/>
                <a:uFillTx/>
                <a:latin typeface="Arial"/>
                <a:ea typeface="+mn-ea"/>
                <a:cs typeface="Arial"/>
              </a:rPr>
              <a:t>and </a:t>
            </a:r>
            <a:r>
              <a:rPr kumimoji="0" lang="en-US" sz="2000" b="1" i="0" u="sng" strike="noStrike" kern="1200" cap="none" spc="0" normalizeH="0" baseline="0" noProof="0" dirty="0" smtClean="0">
                <a:ln>
                  <a:noFill/>
                </a:ln>
                <a:solidFill>
                  <a:srgbClr val="FFFFFF"/>
                </a:solidFill>
                <a:effectLst/>
                <a:uLnTx/>
                <a:uFillTx/>
                <a:latin typeface="Arial"/>
                <a:ea typeface="+mn-ea"/>
                <a:cs typeface="Arial"/>
              </a:rPr>
              <a:t>Ross Hinkle </a:t>
            </a:r>
            <a:r>
              <a:rPr kumimoji="0" lang="en-US" sz="2000" b="0" i="0" u="none" strike="noStrike" kern="1200" cap="none" spc="0" normalizeH="0" baseline="0" noProof="0" dirty="0" smtClean="0">
                <a:ln>
                  <a:noFill/>
                </a:ln>
                <a:solidFill>
                  <a:srgbClr val="FFFFFF"/>
                </a:solidFill>
                <a:effectLst/>
                <a:uLnTx/>
                <a:uFillTx/>
                <a:latin typeface="Arial"/>
                <a:ea typeface="+mn-ea"/>
                <a:cs typeface="Arial"/>
              </a:rPr>
              <a:t>(University of Central Florida)</a:t>
            </a:r>
          </a:p>
        </p:txBody>
      </p:sp>
      <p:sp>
        <p:nvSpPr>
          <p:cNvPr id="14" name="Content Placeholder 7"/>
          <p:cNvSpPr txBox="1">
            <a:spLocks/>
          </p:cNvSpPr>
          <p:nvPr/>
        </p:nvSpPr>
        <p:spPr>
          <a:xfrm>
            <a:off x="243838" y="4580464"/>
            <a:ext cx="8188962" cy="972574"/>
          </a:xfrm>
          <a:prstGeom prst="rect">
            <a:avLst/>
          </a:prstGeom>
        </p:spPr>
        <p:txBody>
          <a:bodyPr vert="horz" wrap="square" lIns="0" tIns="0" rIns="0" bIns="0" rtlCol="0">
            <a:spAutoFit/>
          </a:bodyPr>
          <a:lstStyle/>
          <a:p>
            <a:pPr marL="342900" marR="0" lvl="0" indent="-342900" algn="l" defTabSz="457200" rtl="0" eaLnBrk="1" fontAlgn="auto" latinLnBrk="0" hangingPunct="1">
              <a:lnSpc>
                <a:spcPct val="100000"/>
              </a:lnSpc>
              <a:spcBef>
                <a:spcPct val="20000"/>
              </a:spcBef>
              <a:spcAft>
                <a:spcPts val="0"/>
              </a:spcAft>
              <a:buClrTx/>
              <a:buSzPct val="100000"/>
              <a:tabLst/>
              <a:defRPr/>
            </a:pPr>
            <a:r>
              <a:rPr kumimoji="0" lang="en-US" sz="2000" b="1" i="0" u="sng" strike="noStrike" kern="1200" cap="none" spc="0" normalizeH="0" baseline="0" noProof="0" dirty="0" smtClean="0">
                <a:ln>
                  <a:noFill/>
                </a:ln>
                <a:solidFill>
                  <a:srgbClr val="FFFFFF"/>
                </a:solidFill>
                <a:effectLst/>
                <a:uLnTx/>
                <a:uFillTx/>
                <a:latin typeface="Arial"/>
                <a:ea typeface="+mn-ea"/>
                <a:cs typeface="Arial"/>
              </a:rPr>
              <a:t>Bailey Lab</a:t>
            </a:r>
            <a:endParaRPr kumimoji="0" lang="en-US" sz="2000" i="0" u="sng" strike="noStrike" kern="1200" cap="none" spc="0" normalizeH="0" baseline="0" noProof="0" dirty="0" smtClean="0">
              <a:ln>
                <a:noFill/>
              </a:ln>
              <a:solidFill>
                <a:srgbClr val="FFFFFF"/>
              </a:solidFill>
              <a:effectLst/>
              <a:uLnTx/>
              <a:uFillTx/>
              <a:latin typeface="Arial"/>
              <a:ea typeface="+mn-ea"/>
              <a:cs typeface="Arial"/>
            </a:endParaRPr>
          </a:p>
          <a:p>
            <a:pPr marR="0" lvl="0" algn="l" defTabSz="457200" rtl="0" eaLnBrk="1" fontAlgn="auto" latinLnBrk="0" hangingPunct="1">
              <a:lnSpc>
                <a:spcPct val="100000"/>
              </a:lnSpc>
              <a:spcBef>
                <a:spcPct val="20000"/>
              </a:spcBef>
              <a:spcAft>
                <a:spcPts val="0"/>
              </a:spcAft>
              <a:buClrTx/>
              <a:buSzPct val="100000"/>
              <a:tabLst/>
              <a:defRPr/>
            </a:pPr>
            <a:r>
              <a:rPr kumimoji="0" lang="en-US" i="0" u="none" strike="noStrike" kern="1200" cap="none" spc="0" normalizeH="0" baseline="0" noProof="0" dirty="0" smtClean="0">
                <a:ln>
                  <a:noFill/>
                </a:ln>
                <a:solidFill>
                  <a:srgbClr val="FFFFFF"/>
                </a:solidFill>
                <a:effectLst/>
                <a:uLnTx/>
                <a:uFillTx/>
                <a:latin typeface="Arial"/>
                <a:ea typeface="+mn-ea"/>
                <a:cs typeface="Arial"/>
              </a:rPr>
              <a:t>			Eric </a:t>
            </a:r>
            <a:r>
              <a:rPr kumimoji="0" lang="en-US" i="0" u="none" strike="noStrike" kern="1200" cap="none" spc="0" normalizeH="0" baseline="0" noProof="0" dirty="0" err="1" smtClean="0">
                <a:ln>
                  <a:noFill/>
                </a:ln>
                <a:solidFill>
                  <a:srgbClr val="FFFFFF"/>
                </a:solidFill>
                <a:effectLst/>
                <a:uLnTx/>
                <a:uFillTx/>
                <a:latin typeface="Arial"/>
                <a:ea typeface="+mn-ea"/>
                <a:cs typeface="Arial"/>
              </a:rPr>
              <a:t>Bottos</a:t>
            </a:r>
            <a:r>
              <a:rPr kumimoji="0" lang="en-US" i="0" u="none" strike="noStrike" kern="1200" cap="none" spc="0" normalizeH="0" baseline="0" noProof="0" dirty="0" smtClean="0">
                <a:ln>
                  <a:noFill/>
                </a:ln>
                <a:solidFill>
                  <a:srgbClr val="FFFFFF"/>
                </a:solidFill>
                <a:effectLst/>
                <a:uLnTx/>
                <a:uFillTx/>
                <a:latin typeface="Arial"/>
                <a:ea typeface="+mn-ea"/>
                <a:cs typeface="Arial"/>
              </a:rPr>
              <a:t>, </a:t>
            </a:r>
            <a:r>
              <a:rPr kumimoji="0" lang="en-US" i="0" u="none" strike="noStrike" kern="1200" cap="none" spc="0" normalizeH="0" baseline="0" noProof="0" dirty="0" err="1" smtClean="0">
                <a:ln>
                  <a:noFill/>
                </a:ln>
                <a:solidFill>
                  <a:srgbClr val="FFFFFF"/>
                </a:solidFill>
                <a:effectLst/>
                <a:uLnTx/>
                <a:uFillTx/>
                <a:latin typeface="Arial"/>
                <a:ea typeface="+mn-ea"/>
                <a:cs typeface="Arial"/>
              </a:rPr>
              <a:t>Taniya</a:t>
            </a:r>
            <a:r>
              <a:rPr kumimoji="0" lang="en-US" i="0" u="none" strike="noStrike" kern="1200" cap="none" spc="0" normalizeH="0" baseline="0" noProof="0" dirty="0" smtClean="0">
                <a:ln>
                  <a:noFill/>
                </a:ln>
                <a:solidFill>
                  <a:srgbClr val="FFFFFF"/>
                </a:solidFill>
                <a:effectLst/>
                <a:uLnTx/>
                <a:uFillTx/>
                <a:latin typeface="Arial"/>
                <a:ea typeface="+mn-ea"/>
                <a:cs typeface="Arial"/>
              </a:rPr>
              <a:t> Roy-</a:t>
            </a:r>
            <a:r>
              <a:rPr kumimoji="0" lang="en-US" i="0" u="none" strike="noStrike" kern="1200" cap="none" spc="0" normalizeH="0" baseline="0" noProof="0" dirty="0" err="1" smtClean="0">
                <a:ln>
                  <a:noFill/>
                </a:ln>
                <a:solidFill>
                  <a:srgbClr val="FFFFFF"/>
                </a:solidFill>
                <a:effectLst/>
                <a:uLnTx/>
                <a:uFillTx/>
                <a:latin typeface="Arial"/>
                <a:ea typeface="+mn-ea"/>
                <a:cs typeface="Arial"/>
              </a:rPr>
              <a:t>Chowdry</a:t>
            </a:r>
            <a:r>
              <a:rPr kumimoji="0" lang="en-US" i="0" u="none" strike="noStrike" kern="1200" cap="none" spc="0" normalizeH="0" baseline="0" noProof="0" dirty="0" smtClean="0">
                <a:ln>
                  <a:noFill/>
                </a:ln>
                <a:solidFill>
                  <a:srgbClr val="FFFFFF"/>
                </a:solidFill>
                <a:effectLst/>
                <a:uLnTx/>
                <a:uFillTx/>
                <a:latin typeface="Arial"/>
                <a:ea typeface="+mn-ea"/>
                <a:cs typeface="Arial"/>
              </a:rPr>
              <a:t>,</a:t>
            </a:r>
            <a:r>
              <a:rPr kumimoji="0" lang="en-US" i="0" u="none" strike="noStrike" kern="1200" cap="none" spc="0" normalizeH="0" noProof="0" dirty="0" smtClean="0">
                <a:ln>
                  <a:noFill/>
                </a:ln>
                <a:solidFill>
                  <a:srgbClr val="FFFFFF"/>
                </a:solidFill>
                <a:effectLst/>
                <a:uLnTx/>
                <a:uFillTx/>
                <a:latin typeface="Arial"/>
                <a:ea typeface="+mn-ea"/>
                <a:cs typeface="Arial"/>
              </a:rPr>
              <a:t> Sarah </a:t>
            </a:r>
            <a:r>
              <a:rPr kumimoji="0" lang="en-US" i="0" u="none" strike="noStrike" kern="1200" cap="none" spc="0" normalizeH="0" noProof="0" dirty="0" err="1" smtClean="0">
                <a:ln>
                  <a:noFill/>
                </a:ln>
                <a:solidFill>
                  <a:srgbClr val="FFFFFF"/>
                </a:solidFill>
                <a:effectLst/>
                <a:uLnTx/>
                <a:uFillTx/>
                <a:latin typeface="Arial"/>
                <a:ea typeface="+mn-ea"/>
                <a:cs typeface="Arial"/>
              </a:rPr>
              <a:t>Fansler</a:t>
            </a:r>
            <a:r>
              <a:rPr kumimoji="0" lang="en-US" i="0" u="none" strike="noStrike" kern="1200" cap="none" spc="0" normalizeH="0" noProof="0" dirty="0" smtClean="0">
                <a:ln>
                  <a:noFill/>
                </a:ln>
                <a:solidFill>
                  <a:srgbClr val="FFFFFF"/>
                </a:solidFill>
                <a:effectLst/>
                <a:uLnTx/>
                <a:uFillTx/>
                <a:latin typeface="Arial"/>
                <a:ea typeface="+mn-ea"/>
                <a:cs typeface="Arial"/>
              </a:rPr>
              <a:t> (co-author), </a:t>
            </a:r>
          </a:p>
          <a:p>
            <a:pPr marR="0" lvl="0" algn="l" defTabSz="457200" rtl="0" eaLnBrk="1" fontAlgn="auto" latinLnBrk="0" hangingPunct="1">
              <a:lnSpc>
                <a:spcPct val="100000"/>
              </a:lnSpc>
              <a:spcBef>
                <a:spcPct val="20000"/>
              </a:spcBef>
              <a:spcAft>
                <a:spcPts val="0"/>
              </a:spcAft>
              <a:buClrTx/>
              <a:buSzPct val="100000"/>
              <a:tabLst/>
              <a:defRPr/>
            </a:pPr>
            <a:r>
              <a:rPr lang="en-US" dirty="0" smtClean="0">
                <a:solidFill>
                  <a:srgbClr val="FFFFFF"/>
                </a:solidFill>
                <a:latin typeface="Arial"/>
                <a:cs typeface="Arial"/>
              </a:rPr>
              <a:t>                      </a:t>
            </a:r>
            <a:r>
              <a:rPr kumimoji="0" lang="en-US" i="0" u="none" strike="noStrike" kern="1200" cap="none" spc="0" normalizeH="0" noProof="0" dirty="0" smtClean="0">
                <a:ln>
                  <a:noFill/>
                </a:ln>
                <a:solidFill>
                  <a:srgbClr val="FFFFFF"/>
                </a:solidFill>
                <a:effectLst/>
                <a:uLnTx/>
                <a:uFillTx/>
                <a:latin typeface="Arial"/>
                <a:ea typeface="+mn-ea"/>
                <a:cs typeface="Arial"/>
              </a:rPr>
              <a:t>and </a:t>
            </a:r>
            <a:r>
              <a:rPr kumimoji="0" lang="en-US" i="0" u="none" strike="noStrike" kern="1200" cap="none" spc="0" normalizeH="0" noProof="0" dirty="0" err="1" smtClean="0">
                <a:ln>
                  <a:noFill/>
                </a:ln>
                <a:solidFill>
                  <a:srgbClr val="FFFFFF"/>
                </a:solidFill>
                <a:effectLst/>
                <a:uLnTx/>
                <a:uFillTx/>
                <a:latin typeface="Arial"/>
                <a:ea typeface="+mn-ea"/>
                <a:cs typeface="Arial"/>
              </a:rPr>
              <a:t>Kathe</a:t>
            </a:r>
            <a:r>
              <a:rPr kumimoji="0" lang="en-US" i="0" u="none" strike="noStrike" kern="1200" cap="none" spc="0" normalizeH="0" noProof="0" dirty="0" smtClean="0">
                <a:ln>
                  <a:noFill/>
                </a:ln>
                <a:solidFill>
                  <a:srgbClr val="FFFFFF"/>
                </a:solidFill>
                <a:effectLst/>
                <a:uLnTx/>
                <a:uFillTx/>
                <a:latin typeface="Arial"/>
                <a:ea typeface="+mn-ea"/>
                <a:cs typeface="Arial"/>
              </a:rPr>
              <a:t> Todd-Brown</a:t>
            </a:r>
            <a:r>
              <a:rPr kumimoji="0" lang="en-US" i="0" u="none" strike="noStrike" kern="1200" cap="none" spc="0" normalizeH="0" baseline="0" noProof="0" dirty="0" smtClean="0">
                <a:ln>
                  <a:noFill/>
                </a:ln>
                <a:solidFill>
                  <a:srgbClr val="FFFFFF"/>
                </a:solidFill>
                <a:effectLst/>
                <a:uLnTx/>
                <a:uFillTx/>
                <a:latin typeface="Arial"/>
                <a:ea typeface="+mn-ea"/>
                <a:cs typeface="Arial"/>
              </a:rPr>
              <a:t> </a:t>
            </a:r>
            <a:endParaRPr lang="en-US" dirty="0" smtClean="0">
              <a:solidFill>
                <a:srgbClr val="FFFFFF"/>
              </a:solidFill>
              <a:latin typeface="Arial"/>
              <a:cs typeface="Arial"/>
            </a:endParaRPr>
          </a:p>
        </p:txBody>
      </p:sp>
      <p:pic>
        <p:nvPicPr>
          <p:cNvPr id="15" name="Picture 14"/>
          <p:cNvPicPr preferRelativeResize="0">
            <a:picLocks noChangeAspect="1"/>
          </p:cNvPicPr>
          <p:nvPr/>
        </p:nvPicPr>
        <p:blipFill>
          <a:blip r:embed="rId6"/>
          <a:stretch>
            <a:fillRect/>
          </a:stretch>
        </p:blipFill>
        <p:spPr>
          <a:xfrm>
            <a:off x="266488" y="5054177"/>
            <a:ext cx="1126490" cy="1126490"/>
          </a:xfrm>
          <a:prstGeom prst="rect">
            <a:avLst/>
          </a:prstGeom>
        </p:spPr>
      </p:pic>
      <p:sp>
        <p:nvSpPr>
          <p:cNvPr id="16" name="Content Placeholder 7"/>
          <p:cNvSpPr txBox="1">
            <a:spLocks/>
          </p:cNvSpPr>
          <p:nvPr/>
        </p:nvSpPr>
        <p:spPr>
          <a:xfrm>
            <a:off x="4307837" y="5923524"/>
            <a:ext cx="8544561" cy="307777"/>
          </a:xfrm>
          <a:prstGeom prst="rect">
            <a:avLst/>
          </a:prstGeom>
        </p:spPr>
        <p:txBody>
          <a:bodyPr vert="horz" wrap="square" lIns="0" tIns="0" rIns="0" bIns="0" rtlCol="0">
            <a:spAutoFit/>
          </a:bodyPr>
          <a:lstStyle/>
          <a:p>
            <a:pPr marL="342900" marR="0" lvl="0" indent="-342900" algn="l" defTabSz="457200" rtl="0" eaLnBrk="1" fontAlgn="auto" latinLnBrk="0" hangingPunct="1">
              <a:lnSpc>
                <a:spcPct val="100000"/>
              </a:lnSpc>
              <a:spcBef>
                <a:spcPct val="20000"/>
              </a:spcBef>
              <a:spcAft>
                <a:spcPts val="0"/>
              </a:spcAft>
              <a:buClrTx/>
              <a:buSzPct val="100000"/>
              <a:tabLst/>
              <a:defRPr/>
            </a:pPr>
            <a:r>
              <a:rPr kumimoji="0" lang="en-US" sz="2000" b="1" i="0" u="sng" strike="noStrike" kern="1200" cap="none" spc="0" normalizeH="0" baseline="0" noProof="0" dirty="0" smtClean="0">
                <a:ln>
                  <a:noFill/>
                </a:ln>
                <a:solidFill>
                  <a:srgbClr val="FFFFFF"/>
                </a:solidFill>
                <a:effectLst/>
                <a:uLnTx/>
                <a:uFillTx/>
                <a:latin typeface="Arial"/>
                <a:ea typeface="+mn-ea"/>
                <a:cs typeface="Arial"/>
              </a:rPr>
              <a:t>Future Soil Ecologists</a:t>
            </a:r>
            <a:endParaRPr kumimoji="0" lang="en-US" sz="2000" i="0" u="sng" strike="noStrike" kern="1200" cap="none" spc="0" normalizeH="0" baseline="0" noProof="0" dirty="0" smtClean="0">
              <a:ln>
                <a:noFill/>
              </a:ln>
              <a:solidFill>
                <a:srgbClr val="FFFFFF"/>
              </a:solidFill>
              <a:effectLst/>
              <a:uLnTx/>
              <a:uFillTx/>
              <a:latin typeface="Arial"/>
              <a:ea typeface="+mn-ea"/>
              <a:cs typeface="Arial"/>
            </a:endParaRPr>
          </a:p>
        </p:txBody>
      </p:sp>
      <p:pic>
        <p:nvPicPr>
          <p:cNvPr id="17" name="Picture 16"/>
          <p:cNvPicPr preferRelativeResize="0">
            <a:picLocks noChangeAspect="1"/>
          </p:cNvPicPr>
          <p:nvPr/>
        </p:nvPicPr>
        <p:blipFill>
          <a:blip r:embed="rId7"/>
          <a:stretch>
            <a:fillRect/>
          </a:stretch>
        </p:blipFill>
        <p:spPr>
          <a:xfrm>
            <a:off x="7291918" y="5562744"/>
            <a:ext cx="804634" cy="981989"/>
          </a:xfrm>
          <a:prstGeom prst="rect">
            <a:avLst/>
          </a:prstGeom>
        </p:spPr>
      </p:pic>
      <p:sp>
        <p:nvSpPr>
          <p:cNvPr id="19" name="5-Point Star 18"/>
          <p:cNvSpPr/>
          <p:nvPr/>
        </p:nvSpPr>
        <p:spPr>
          <a:xfrm>
            <a:off x="7569200" y="6096000"/>
            <a:ext cx="146050" cy="133350"/>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0" y="6550223"/>
            <a:ext cx="9144000" cy="307777"/>
          </a:xfrm>
          <a:prstGeom prst="rect">
            <a:avLst/>
          </a:prstGeom>
          <a:noFill/>
        </p:spPr>
        <p:txBody>
          <a:bodyPr wrap="square" rtlCol="0">
            <a:spAutoFit/>
          </a:bodyPr>
          <a:lstStyle/>
          <a:p>
            <a:pPr algn="ctr"/>
            <a:r>
              <a:rPr lang="en-US" sz="1400" b="1" dirty="0" smtClean="0">
                <a:solidFill>
                  <a:srgbClr val="0C0C0C"/>
                </a:solidFill>
                <a:latin typeface="Arial"/>
                <a:cs typeface="Arial"/>
              </a:rPr>
              <a:t>contact: </a:t>
            </a:r>
            <a:r>
              <a:rPr lang="en-US" sz="1400" b="1" dirty="0" smtClean="0">
                <a:solidFill>
                  <a:srgbClr val="0C0C0C"/>
                </a:solidFill>
                <a:latin typeface="Arial"/>
                <a:cs typeface="Arial"/>
                <a:hlinkClick r:id="rId8"/>
              </a:rPr>
              <a:t>peyton.smith@pnnl.gov</a:t>
            </a:r>
            <a:r>
              <a:rPr lang="en-US" sz="1400" b="1" dirty="0" smtClean="0">
                <a:solidFill>
                  <a:srgbClr val="0C0C0C"/>
                </a:solidFill>
                <a:latin typeface="Arial"/>
                <a:cs typeface="Arial"/>
              </a:rPr>
              <a:t>   @</a:t>
            </a:r>
            <a:r>
              <a:rPr lang="en-US" sz="1400" b="1" dirty="0" err="1" smtClean="0">
                <a:solidFill>
                  <a:srgbClr val="0C0C0C"/>
                </a:solidFill>
                <a:latin typeface="Arial"/>
                <a:cs typeface="Arial"/>
              </a:rPr>
              <a:t>apeyton_smith</a:t>
            </a:r>
            <a:r>
              <a:rPr lang="en-US" sz="1400" b="1" dirty="0" smtClean="0">
                <a:solidFill>
                  <a:srgbClr val="0C0C0C"/>
                </a:solidFill>
                <a:latin typeface="Arial"/>
                <a:cs typeface="Arial"/>
              </a:rPr>
              <a:t>	</a:t>
            </a:r>
            <a:endParaRPr lang="en-US" sz="1400" b="1" dirty="0">
              <a:solidFill>
                <a:srgbClr val="0C0C0C"/>
              </a:solidFill>
              <a:latin typeface="Arial"/>
              <a:cs typeface="Arial"/>
            </a:endParaRPr>
          </a:p>
        </p:txBody>
      </p:sp>
    </p:spTree>
    <p:extLst>
      <p:ext uri="{BB962C8B-B14F-4D97-AF65-F5344CB8AC3E}">
        <p14:creationId xmlns:p14="http://schemas.microsoft.com/office/powerpoint/2010/main" val="34467482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20964" y="163068"/>
            <a:ext cx="8632535" cy="868680"/>
          </a:xfrm>
          <a:solidFill>
            <a:schemeClr val="accent1"/>
          </a:solidFill>
        </p:spPr>
        <p:txBody>
          <a:bodyPr anchor="ctr"/>
          <a:lstStyle/>
          <a:p>
            <a:pPr algn="ctr"/>
            <a:r>
              <a:rPr lang="en-US" sz="2300" dirty="0" smtClean="0"/>
              <a:t>Shifts in complexity of OM after inoculation</a:t>
            </a:r>
            <a:endParaRPr lang="en-US" sz="2300" dirty="0"/>
          </a:p>
        </p:txBody>
      </p:sp>
      <p:sp>
        <p:nvSpPr>
          <p:cNvPr id="7" name="TextBox 6"/>
          <p:cNvSpPr txBox="1"/>
          <p:nvPr/>
        </p:nvSpPr>
        <p:spPr>
          <a:xfrm>
            <a:off x="228600" y="5334000"/>
            <a:ext cx="184731" cy="369332"/>
          </a:xfrm>
          <a:prstGeom prst="rect">
            <a:avLst/>
          </a:prstGeom>
          <a:noFill/>
        </p:spPr>
        <p:txBody>
          <a:bodyPr wrap="none" rtlCol="0">
            <a:spAutoFit/>
          </a:bodyPr>
          <a:lstStyle/>
          <a:p>
            <a:endParaRPr lang="en-US" dirty="0"/>
          </a:p>
        </p:txBody>
      </p:sp>
      <p:graphicFrame>
        <p:nvGraphicFramePr>
          <p:cNvPr id="9" name="Chart 8"/>
          <p:cNvGraphicFramePr>
            <a:graphicFrameLocks/>
          </p:cNvGraphicFramePr>
          <p:nvPr>
            <p:extLst>
              <p:ext uri="{D42A27DB-BD31-4B8C-83A1-F6EECF244321}">
                <p14:modId xmlns:p14="http://schemas.microsoft.com/office/powerpoint/2010/main" val="3002018483"/>
              </p:ext>
            </p:extLst>
          </p:nvPr>
        </p:nvGraphicFramePr>
        <p:xfrm>
          <a:off x="159391" y="1350493"/>
          <a:ext cx="9185945" cy="4974805"/>
        </p:xfrm>
        <a:graphic>
          <a:graphicData uri="http://schemas.openxmlformats.org/drawingml/2006/chart">
            <c:chart xmlns:c="http://schemas.openxmlformats.org/drawingml/2006/chart" xmlns:r="http://schemas.openxmlformats.org/officeDocument/2006/relationships" r:id="rId3"/>
          </a:graphicData>
        </a:graphic>
      </p:graphicFrame>
      <p:cxnSp>
        <p:nvCxnSpPr>
          <p:cNvPr id="10" name="Straight Connector 9"/>
          <p:cNvCxnSpPr/>
          <p:nvPr/>
        </p:nvCxnSpPr>
        <p:spPr>
          <a:xfrm>
            <a:off x="674164" y="3354052"/>
            <a:ext cx="8469836" cy="14287"/>
          </a:xfrm>
          <a:prstGeom prst="line">
            <a:avLst/>
          </a:prstGeom>
          <a:ln>
            <a:solidFill>
              <a:srgbClr val="A83C0F">
                <a:alpha val="61176"/>
              </a:srgbClr>
            </a:solidFill>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1492332" y="2881577"/>
            <a:ext cx="788999" cy="338554"/>
          </a:xfrm>
          <a:prstGeom prst="rect">
            <a:avLst/>
          </a:prstGeom>
          <a:noFill/>
        </p:spPr>
        <p:txBody>
          <a:bodyPr wrap="none" rtlCol="0">
            <a:spAutoFit/>
          </a:bodyPr>
          <a:lstStyle/>
          <a:p>
            <a:r>
              <a:rPr lang="en-US" sz="1600" b="1" dirty="0" smtClean="0">
                <a:solidFill>
                  <a:srgbClr val="0C0C0C"/>
                </a:solidFill>
                <a:latin typeface="Arial" panose="020B0604020202020204" pitchFamily="34" charset="0"/>
                <a:cs typeface="Arial" panose="020B0604020202020204" pitchFamily="34" charset="0"/>
              </a:rPr>
              <a:t>Lipids</a:t>
            </a:r>
            <a:endParaRPr lang="en-US" sz="1600" b="1" dirty="0">
              <a:solidFill>
                <a:srgbClr val="0C0C0C"/>
              </a:solidFill>
              <a:latin typeface="Arial" panose="020B0604020202020204" pitchFamily="34" charset="0"/>
              <a:cs typeface="Arial" panose="020B0604020202020204" pitchFamily="34" charset="0"/>
            </a:endParaRPr>
          </a:p>
        </p:txBody>
      </p:sp>
      <p:sp>
        <p:nvSpPr>
          <p:cNvPr id="13" name="TextBox 12"/>
          <p:cNvSpPr txBox="1"/>
          <p:nvPr/>
        </p:nvSpPr>
        <p:spPr>
          <a:xfrm>
            <a:off x="3483057" y="3507441"/>
            <a:ext cx="800219" cy="338554"/>
          </a:xfrm>
          <a:prstGeom prst="rect">
            <a:avLst/>
          </a:prstGeom>
          <a:noFill/>
        </p:spPr>
        <p:txBody>
          <a:bodyPr wrap="none" rtlCol="0">
            <a:spAutoFit/>
          </a:bodyPr>
          <a:lstStyle/>
          <a:p>
            <a:r>
              <a:rPr lang="en-US" sz="1600" b="1" dirty="0" smtClean="0">
                <a:solidFill>
                  <a:srgbClr val="0C0C0C"/>
                </a:solidFill>
                <a:latin typeface="Arial" panose="020B0604020202020204" pitchFamily="34" charset="0"/>
                <a:cs typeface="Arial" panose="020B0604020202020204" pitchFamily="34" charset="0"/>
              </a:rPr>
              <a:t>Lignin</a:t>
            </a:r>
            <a:endParaRPr lang="en-US" sz="1600" b="1" dirty="0">
              <a:solidFill>
                <a:srgbClr val="0C0C0C"/>
              </a:solidFill>
              <a:latin typeface="Arial" panose="020B0604020202020204" pitchFamily="34" charset="0"/>
              <a:cs typeface="Arial" panose="020B0604020202020204" pitchFamily="34" charset="0"/>
            </a:endParaRPr>
          </a:p>
        </p:txBody>
      </p:sp>
      <p:sp>
        <p:nvSpPr>
          <p:cNvPr id="17" name="TextBox 16"/>
          <p:cNvSpPr txBox="1"/>
          <p:nvPr/>
        </p:nvSpPr>
        <p:spPr>
          <a:xfrm rot="16200000">
            <a:off x="-2243557" y="3630553"/>
            <a:ext cx="4794890" cy="369332"/>
          </a:xfrm>
          <a:prstGeom prst="rect">
            <a:avLst/>
          </a:prstGeom>
          <a:noFill/>
        </p:spPr>
        <p:txBody>
          <a:bodyPr wrap="none" rtlCol="0">
            <a:spAutoFit/>
          </a:bodyPr>
          <a:lstStyle/>
          <a:p>
            <a:r>
              <a:rPr lang="en-US" dirty="0" smtClean="0">
                <a:solidFill>
                  <a:srgbClr val="000000"/>
                </a:solidFill>
              </a:rPr>
              <a:t>Change in relative abundance [Pre (%) – Post (%)]</a:t>
            </a:r>
            <a:endParaRPr lang="en-US" dirty="0">
              <a:solidFill>
                <a:srgbClr val="000000"/>
              </a:solidFill>
            </a:endParaRPr>
          </a:p>
        </p:txBody>
      </p:sp>
      <p:sp>
        <p:nvSpPr>
          <p:cNvPr id="20" name="TextBox 19"/>
          <p:cNvSpPr txBox="1"/>
          <p:nvPr/>
        </p:nvSpPr>
        <p:spPr>
          <a:xfrm>
            <a:off x="5369007" y="3476664"/>
            <a:ext cx="1630575" cy="338554"/>
          </a:xfrm>
          <a:prstGeom prst="rect">
            <a:avLst/>
          </a:prstGeom>
          <a:noFill/>
        </p:spPr>
        <p:txBody>
          <a:bodyPr wrap="none" rtlCol="0">
            <a:spAutoFit/>
          </a:bodyPr>
          <a:lstStyle/>
          <a:p>
            <a:r>
              <a:rPr lang="en-US" sz="1600" b="1" dirty="0" smtClean="0">
                <a:solidFill>
                  <a:srgbClr val="0C0C0C"/>
                </a:solidFill>
                <a:latin typeface="Arial" panose="020B0604020202020204" pitchFamily="34" charset="0"/>
                <a:cs typeface="Arial" panose="020B0604020202020204" pitchFamily="34" charset="0"/>
              </a:rPr>
              <a:t>Carbohydrates</a:t>
            </a:r>
            <a:endParaRPr lang="en-US" sz="1600" b="1" dirty="0">
              <a:solidFill>
                <a:srgbClr val="0C0C0C"/>
              </a:solidFill>
              <a:latin typeface="Arial" panose="020B0604020202020204" pitchFamily="34" charset="0"/>
              <a:cs typeface="Arial" panose="020B0604020202020204" pitchFamily="34" charset="0"/>
            </a:endParaRPr>
          </a:p>
        </p:txBody>
      </p:sp>
      <p:sp>
        <p:nvSpPr>
          <p:cNvPr id="21" name="TextBox 20"/>
          <p:cNvSpPr txBox="1"/>
          <p:nvPr/>
        </p:nvSpPr>
        <p:spPr>
          <a:xfrm>
            <a:off x="7687575" y="3507441"/>
            <a:ext cx="954877" cy="338554"/>
          </a:xfrm>
          <a:prstGeom prst="rect">
            <a:avLst/>
          </a:prstGeom>
          <a:noFill/>
        </p:spPr>
        <p:txBody>
          <a:bodyPr wrap="none" rtlCol="0">
            <a:spAutoFit/>
          </a:bodyPr>
          <a:lstStyle/>
          <a:p>
            <a:r>
              <a:rPr lang="en-US" sz="1600" b="1" dirty="0" smtClean="0">
                <a:solidFill>
                  <a:srgbClr val="0C0C0C"/>
                </a:solidFill>
                <a:latin typeface="Arial" panose="020B0604020202020204" pitchFamily="34" charset="0"/>
                <a:cs typeface="Arial" panose="020B0604020202020204" pitchFamily="34" charset="0"/>
              </a:rPr>
              <a:t>Tannins</a:t>
            </a:r>
            <a:endParaRPr lang="en-US" sz="1600" b="1" dirty="0">
              <a:solidFill>
                <a:srgbClr val="0C0C0C"/>
              </a:solidFill>
              <a:latin typeface="Arial" panose="020B0604020202020204" pitchFamily="34" charset="0"/>
              <a:cs typeface="Arial" panose="020B0604020202020204" pitchFamily="34" charset="0"/>
            </a:endParaRPr>
          </a:p>
        </p:txBody>
      </p:sp>
      <p:sp>
        <p:nvSpPr>
          <p:cNvPr id="22" name="TextBox 21"/>
          <p:cNvSpPr txBox="1"/>
          <p:nvPr/>
        </p:nvSpPr>
        <p:spPr>
          <a:xfrm>
            <a:off x="2971800" y="4330701"/>
            <a:ext cx="5193213" cy="1815882"/>
          </a:xfrm>
          <a:prstGeom prst="rect">
            <a:avLst/>
          </a:prstGeom>
          <a:solidFill>
            <a:schemeClr val="accent1"/>
          </a:solidFill>
        </p:spPr>
        <p:txBody>
          <a:bodyPr wrap="square" rtlCol="0">
            <a:spAutoFit/>
          </a:bodyPr>
          <a:lstStyle/>
          <a:p>
            <a:pPr marL="285750" indent="-285750">
              <a:buClr>
                <a:schemeClr val="tx2">
                  <a:lumMod val="40000"/>
                  <a:lumOff val="60000"/>
                </a:schemeClr>
              </a:buClr>
              <a:buFont typeface="Arial"/>
              <a:buChar char="•"/>
            </a:pPr>
            <a:r>
              <a:rPr lang="en-US" sz="2800" dirty="0" smtClean="0">
                <a:solidFill>
                  <a:schemeClr val="bg1"/>
                </a:solidFill>
                <a:latin typeface="Arial" panose="020B0604020202020204" pitchFamily="34" charset="0"/>
                <a:cs typeface="Arial" panose="020B0604020202020204" pitchFamily="34" charset="0"/>
              </a:rPr>
              <a:t>Relative depletion of lipids </a:t>
            </a:r>
          </a:p>
          <a:p>
            <a:pPr marL="285750" indent="-285750">
              <a:buClr>
                <a:schemeClr val="tx2">
                  <a:lumMod val="40000"/>
                  <a:lumOff val="60000"/>
                </a:schemeClr>
              </a:buClr>
              <a:buFont typeface="Arial"/>
              <a:buChar char="•"/>
            </a:pPr>
            <a:r>
              <a:rPr lang="en-US" sz="2800" dirty="0" smtClean="0">
                <a:solidFill>
                  <a:schemeClr val="bg1"/>
                </a:solidFill>
                <a:latin typeface="Arial" panose="020B0604020202020204" pitchFamily="34" charset="0"/>
                <a:cs typeface="Arial" panose="020B0604020202020204" pitchFamily="34" charset="0"/>
              </a:rPr>
              <a:t>Relative enrichment of carbohydrates, lignin and tannins  </a:t>
            </a:r>
            <a:endParaRPr lang="en-US" sz="28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8587942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325620" y="1487350"/>
            <a:ext cx="4488180" cy="2146300"/>
          </a:xfrm>
          <a:solidFill>
            <a:schemeClr val="accent1"/>
          </a:solidFill>
        </p:spPr>
        <p:txBody>
          <a:bodyPr anchor="ctr"/>
          <a:lstStyle/>
          <a:p>
            <a:pPr algn="ctr"/>
            <a:r>
              <a:rPr lang="en-US" sz="2800" b="0" dirty="0">
                <a:solidFill>
                  <a:schemeClr val="bg1"/>
                </a:solidFill>
              </a:rPr>
              <a:t>G</a:t>
            </a:r>
            <a:r>
              <a:rPr lang="en-US" sz="2800" b="0" dirty="0" smtClean="0">
                <a:solidFill>
                  <a:schemeClr val="bg1"/>
                </a:solidFill>
              </a:rPr>
              <a:t>reater microbial cycling of amino acids in </a:t>
            </a:r>
            <a:br>
              <a:rPr lang="en-US" sz="2800" b="0" dirty="0" smtClean="0">
                <a:solidFill>
                  <a:schemeClr val="bg1"/>
                </a:solidFill>
              </a:rPr>
            </a:br>
            <a:r>
              <a:rPr lang="en-US" sz="2800" dirty="0" smtClean="0">
                <a:solidFill>
                  <a:schemeClr val="bg1"/>
                </a:solidFill>
              </a:rPr>
              <a:t>coarse pore</a:t>
            </a:r>
            <a:r>
              <a:rPr lang="en-US" sz="2800" b="0" dirty="0" smtClean="0">
                <a:solidFill>
                  <a:schemeClr val="bg1"/>
                </a:solidFill>
              </a:rPr>
              <a:t> size domains</a:t>
            </a:r>
            <a:endParaRPr lang="en-US" sz="2800" b="0" dirty="0">
              <a:solidFill>
                <a:schemeClr val="bg1"/>
              </a:solidFill>
            </a:endParaRP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4265" t="4720" r="36561" b="4720"/>
          <a:stretch/>
        </p:blipFill>
        <p:spPr bwMode="auto">
          <a:xfrm>
            <a:off x="584042" y="1422400"/>
            <a:ext cx="3619658" cy="504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rot="16200000">
            <a:off x="-42897" y="1989318"/>
            <a:ext cx="773032" cy="369332"/>
          </a:xfrm>
          <a:prstGeom prst="rect">
            <a:avLst/>
          </a:prstGeom>
          <a:noFill/>
        </p:spPr>
        <p:txBody>
          <a:bodyPr wrap="none" rtlCol="0">
            <a:spAutoFit/>
          </a:bodyPr>
          <a:lstStyle/>
          <a:p>
            <a:r>
              <a:rPr lang="en-US" b="1" dirty="0" smtClean="0">
                <a:solidFill>
                  <a:schemeClr val="accent2"/>
                </a:solidFill>
              </a:rPr>
              <a:t>Valine</a:t>
            </a:r>
            <a:endParaRPr lang="en-US" dirty="0"/>
          </a:p>
        </p:txBody>
      </p:sp>
      <p:sp>
        <p:nvSpPr>
          <p:cNvPr id="9" name="TextBox 8"/>
          <p:cNvSpPr txBox="1"/>
          <p:nvPr/>
        </p:nvSpPr>
        <p:spPr>
          <a:xfrm rot="16200000">
            <a:off x="-300821" y="3714056"/>
            <a:ext cx="1354858" cy="369332"/>
          </a:xfrm>
          <a:prstGeom prst="rect">
            <a:avLst/>
          </a:prstGeom>
          <a:noFill/>
        </p:spPr>
        <p:txBody>
          <a:bodyPr wrap="none" rtlCol="0">
            <a:spAutoFit/>
          </a:bodyPr>
          <a:lstStyle/>
          <a:p>
            <a:r>
              <a:rPr lang="en-US" b="1" dirty="0" smtClean="0">
                <a:solidFill>
                  <a:schemeClr val="accent2"/>
                </a:solidFill>
              </a:rPr>
              <a:t>Methionine </a:t>
            </a:r>
            <a:endParaRPr lang="en-US" dirty="0"/>
          </a:p>
        </p:txBody>
      </p:sp>
      <p:sp>
        <p:nvSpPr>
          <p:cNvPr id="10" name="TextBox 9"/>
          <p:cNvSpPr txBox="1"/>
          <p:nvPr/>
        </p:nvSpPr>
        <p:spPr>
          <a:xfrm rot="16200000">
            <a:off x="-79605" y="5354818"/>
            <a:ext cx="912429" cy="369332"/>
          </a:xfrm>
          <a:prstGeom prst="rect">
            <a:avLst/>
          </a:prstGeom>
          <a:noFill/>
        </p:spPr>
        <p:txBody>
          <a:bodyPr wrap="none" rtlCol="0">
            <a:spAutoFit/>
          </a:bodyPr>
          <a:lstStyle/>
          <a:p>
            <a:r>
              <a:rPr lang="en-US" b="1" dirty="0" smtClean="0">
                <a:solidFill>
                  <a:schemeClr val="accent2"/>
                </a:solidFill>
              </a:rPr>
              <a:t>Alanine</a:t>
            </a:r>
            <a:endParaRPr lang="en-US" dirty="0"/>
          </a:p>
        </p:txBody>
      </p:sp>
      <p:sp>
        <p:nvSpPr>
          <p:cNvPr id="12" name="TextBox 11"/>
          <p:cNvSpPr txBox="1"/>
          <p:nvPr/>
        </p:nvSpPr>
        <p:spPr>
          <a:xfrm>
            <a:off x="1213731" y="6436943"/>
            <a:ext cx="1180140" cy="400110"/>
          </a:xfrm>
          <a:prstGeom prst="rect">
            <a:avLst/>
          </a:prstGeom>
          <a:noFill/>
        </p:spPr>
        <p:txBody>
          <a:bodyPr wrap="square" rtlCol="0">
            <a:spAutoFit/>
          </a:bodyPr>
          <a:lstStyle/>
          <a:p>
            <a:pPr algn="ctr"/>
            <a:r>
              <a:rPr lang="en-US" sz="1200" b="1" dirty="0">
                <a:solidFill>
                  <a:srgbClr val="0C0C0C"/>
                </a:solidFill>
                <a:latin typeface="Arial" panose="020B0604020202020204" pitchFamily="34" charset="0"/>
                <a:cs typeface="Arial" panose="020B0604020202020204" pitchFamily="34" charset="0"/>
              </a:rPr>
              <a:t>Coarse Pores </a:t>
            </a:r>
            <a:endParaRPr lang="en-US" sz="1200" b="1" dirty="0" smtClean="0">
              <a:solidFill>
                <a:srgbClr val="0C0C0C"/>
              </a:solidFill>
              <a:latin typeface="Arial" panose="020B0604020202020204" pitchFamily="34" charset="0"/>
              <a:cs typeface="Arial" panose="020B0604020202020204" pitchFamily="34" charset="0"/>
            </a:endParaRPr>
          </a:p>
          <a:p>
            <a:pPr algn="ctr"/>
            <a:r>
              <a:rPr lang="en-US" sz="800" dirty="0" smtClean="0">
                <a:solidFill>
                  <a:srgbClr val="0C0C0C"/>
                </a:solidFill>
                <a:latin typeface="Arial" panose="020B0604020202020204" pitchFamily="34" charset="0"/>
                <a:cs typeface="Arial" panose="020B0604020202020204" pitchFamily="34" charset="0"/>
              </a:rPr>
              <a:t>(</a:t>
            </a:r>
            <a:r>
              <a:rPr lang="en-US" sz="800" dirty="0">
                <a:solidFill>
                  <a:srgbClr val="0C0C0C"/>
                </a:solidFill>
                <a:latin typeface="Arial" panose="020B0604020202020204" pitchFamily="34" charset="0"/>
                <a:cs typeface="Arial" panose="020B0604020202020204" pitchFamily="34" charset="0"/>
              </a:rPr>
              <a:t>150 </a:t>
            </a:r>
            <a:r>
              <a:rPr lang="el-GR" sz="800" dirty="0">
                <a:solidFill>
                  <a:srgbClr val="0C0C0C"/>
                </a:solidFill>
                <a:latin typeface="Arial" panose="020B0604020202020204" pitchFamily="34" charset="0"/>
                <a:cs typeface="Arial" panose="020B0604020202020204" pitchFamily="34" charset="0"/>
              </a:rPr>
              <a:t>μ</a:t>
            </a:r>
            <a:r>
              <a:rPr lang="en-US" sz="800" dirty="0">
                <a:solidFill>
                  <a:srgbClr val="0C0C0C"/>
                </a:solidFill>
                <a:latin typeface="Arial" panose="020B0604020202020204" pitchFamily="34" charset="0"/>
                <a:cs typeface="Arial" panose="020B0604020202020204" pitchFamily="34" charset="0"/>
              </a:rPr>
              <a:t>m </a:t>
            </a:r>
            <a:r>
              <a:rPr lang="en-US" sz="800" dirty="0" smtClean="0">
                <a:solidFill>
                  <a:srgbClr val="0C0C0C"/>
                </a:solidFill>
                <a:latin typeface="Arial" panose="020B0604020202020204" pitchFamily="34" charset="0"/>
                <a:cs typeface="Arial" panose="020B0604020202020204" pitchFamily="34" charset="0"/>
              </a:rPr>
              <a:t>diameter)</a:t>
            </a:r>
            <a:endParaRPr lang="en-US" sz="800" dirty="0" smtClean="0">
              <a:solidFill>
                <a:srgbClr val="0C0C0C"/>
              </a:solidFill>
              <a:latin typeface="Arial" panose="020B0604020202020204" pitchFamily="34" charset="0"/>
              <a:cs typeface="Arial" panose="020B0604020202020204" pitchFamily="34" charset="0"/>
            </a:endParaRPr>
          </a:p>
        </p:txBody>
      </p:sp>
      <p:sp>
        <p:nvSpPr>
          <p:cNvPr id="13" name="TextBox 12"/>
          <p:cNvSpPr txBox="1"/>
          <p:nvPr/>
        </p:nvSpPr>
        <p:spPr>
          <a:xfrm>
            <a:off x="2883860" y="6436943"/>
            <a:ext cx="1053140" cy="400110"/>
          </a:xfrm>
          <a:prstGeom prst="rect">
            <a:avLst/>
          </a:prstGeom>
          <a:noFill/>
        </p:spPr>
        <p:txBody>
          <a:bodyPr wrap="square" rtlCol="0">
            <a:spAutoFit/>
          </a:bodyPr>
          <a:lstStyle/>
          <a:p>
            <a:pPr algn="ctr"/>
            <a:r>
              <a:rPr lang="en-US" sz="1200" b="1" dirty="0" smtClean="0">
                <a:solidFill>
                  <a:srgbClr val="0C0C0C"/>
                </a:solidFill>
                <a:latin typeface="Arial" panose="020B0604020202020204" pitchFamily="34" charset="0"/>
                <a:cs typeface="Arial" panose="020B0604020202020204" pitchFamily="34" charset="0"/>
              </a:rPr>
              <a:t>Fine Pores</a:t>
            </a:r>
          </a:p>
          <a:p>
            <a:pPr algn="ctr"/>
            <a:r>
              <a:rPr lang="en-US" sz="800" dirty="0" smtClean="0">
                <a:solidFill>
                  <a:srgbClr val="0C0C0C"/>
                </a:solidFill>
                <a:latin typeface="Arial" panose="020B0604020202020204" pitchFamily="34" charset="0"/>
                <a:cs typeface="Arial" panose="020B0604020202020204" pitchFamily="34" charset="0"/>
              </a:rPr>
              <a:t>(</a:t>
            </a:r>
            <a:r>
              <a:rPr lang="en-US" sz="800" dirty="0" smtClean="0">
                <a:solidFill>
                  <a:srgbClr val="0C0C0C"/>
                </a:solidFill>
                <a:latin typeface="Arial" panose="020B0604020202020204" pitchFamily="34" charset="0"/>
                <a:cs typeface="Arial" panose="020B0604020202020204" pitchFamily="34" charset="0"/>
              </a:rPr>
              <a:t>10 </a:t>
            </a:r>
            <a:r>
              <a:rPr lang="el-GR" sz="800" dirty="0" smtClean="0">
                <a:solidFill>
                  <a:srgbClr val="0C0C0C"/>
                </a:solidFill>
                <a:latin typeface="Arial" panose="020B0604020202020204" pitchFamily="34" charset="0"/>
                <a:cs typeface="Arial" panose="020B0604020202020204" pitchFamily="34" charset="0"/>
              </a:rPr>
              <a:t>μ</a:t>
            </a:r>
            <a:r>
              <a:rPr lang="en-US" sz="800" dirty="0" smtClean="0">
                <a:solidFill>
                  <a:srgbClr val="0C0C0C"/>
                </a:solidFill>
                <a:latin typeface="Arial" panose="020B0604020202020204" pitchFamily="34" charset="0"/>
                <a:cs typeface="Arial" panose="020B0604020202020204" pitchFamily="34" charset="0"/>
              </a:rPr>
              <a:t>m </a:t>
            </a:r>
            <a:r>
              <a:rPr lang="en-US" sz="800" dirty="0" smtClean="0">
                <a:solidFill>
                  <a:srgbClr val="0C0C0C"/>
                </a:solidFill>
                <a:latin typeface="Arial" panose="020B0604020202020204" pitchFamily="34" charset="0"/>
                <a:cs typeface="Arial" panose="020B0604020202020204" pitchFamily="34" charset="0"/>
              </a:rPr>
              <a:t>diameter)</a:t>
            </a:r>
            <a:endParaRPr lang="en-US" sz="800" dirty="0" smtClean="0">
              <a:solidFill>
                <a:srgbClr val="0C0C0C"/>
              </a:solidFill>
              <a:latin typeface="Arial" panose="020B0604020202020204" pitchFamily="34" charset="0"/>
              <a:cs typeface="Arial" panose="020B0604020202020204" pitchFamily="34" charset="0"/>
            </a:endParaRPr>
          </a:p>
        </p:txBody>
      </p:sp>
      <p:sp>
        <p:nvSpPr>
          <p:cNvPr id="14" name="Title 4"/>
          <p:cNvSpPr txBox="1">
            <a:spLocks/>
          </p:cNvSpPr>
          <p:nvPr/>
        </p:nvSpPr>
        <p:spPr>
          <a:xfrm>
            <a:off x="274320" y="201168"/>
            <a:ext cx="8704580" cy="868680"/>
          </a:xfrm>
          <a:prstGeom prst="rect">
            <a:avLst/>
          </a:prstGeom>
          <a:solidFill>
            <a:schemeClr val="accent1"/>
          </a:solidFill>
        </p:spPr>
        <p:txBody>
          <a:bodyPr vert="horz" lIns="0" tIns="0" rIns="0" bIns="0" rtlCol="0" anchor="ctr" anchorCtr="0">
            <a:noAutofit/>
          </a:bodyPr>
          <a:lstStyle>
            <a:lvl1pPr algn="l" defTabSz="457200" rtl="0" eaLnBrk="1" latinLnBrk="0" hangingPunct="1">
              <a:spcBef>
                <a:spcPct val="0"/>
              </a:spcBef>
              <a:buNone/>
              <a:defRPr sz="2600" b="1" kern="1200">
                <a:solidFill>
                  <a:srgbClr val="FFFFFF"/>
                </a:solidFill>
                <a:latin typeface="Arial"/>
                <a:ea typeface="+mj-ea"/>
                <a:cs typeface="Arial"/>
              </a:defRPr>
            </a:lvl1pPr>
          </a:lstStyle>
          <a:p>
            <a:pPr algn="ctr"/>
            <a:r>
              <a:rPr lang="en-US" sz="2300" dirty="0" smtClean="0"/>
              <a:t>Microbial Metabolic Transformations in OM  </a:t>
            </a:r>
            <a:endParaRPr lang="en-US" sz="2300" dirty="0"/>
          </a:p>
        </p:txBody>
      </p:sp>
    </p:spTree>
    <p:extLst>
      <p:ext uri="{BB962C8B-B14F-4D97-AF65-F5344CB8AC3E}">
        <p14:creationId xmlns:p14="http://schemas.microsoft.com/office/powerpoint/2010/main" val="4062618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fld id="{986A3075-B438-A046-B8ED-DAC2C54F11BB}" type="datetime4">
              <a:rPr lang="en-US" smtClean="0"/>
              <a:pPr/>
              <a:t>November 2, 2015</a:t>
            </a:fld>
            <a:endParaRPr lang="en-US" dirty="0"/>
          </a:p>
        </p:txBody>
      </p:sp>
      <p:sp>
        <p:nvSpPr>
          <p:cNvPr id="5" name="Footer Placeholder 4"/>
          <p:cNvSpPr>
            <a:spLocks noGrp="1"/>
          </p:cNvSpPr>
          <p:nvPr>
            <p:ph type="ftr" sz="quarter" idx="12"/>
          </p:nvPr>
        </p:nvSpPr>
        <p:spPr/>
        <p:txBody>
          <a:bodyPr/>
          <a:lstStyle/>
          <a:p>
            <a:endParaRPr lang="en-US"/>
          </a:p>
        </p:txBody>
      </p:sp>
      <p:sp>
        <p:nvSpPr>
          <p:cNvPr id="6" name="Slide Number Placeholder 5"/>
          <p:cNvSpPr>
            <a:spLocks noGrp="1"/>
          </p:cNvSpPr>
          <p:nvPr>
            <p:ph type="sldNum" sz="quarter" idx="13"/>
          </p:nvPr>
        </p:nvSpPr>
        <p:spPr/>
        <p:txBody>
          <a:bodyPr/>
          <a:lstStyle/>
          <a:p>
            <a:fld id="{03722D57-58D6-9447-A6D5-A97F6C35A8FB}" type="slidenum">
              <a:rPr lang="en-US" smtClean="0"/>
              <a:pPr/>
              <a:t>27</a:t>
            </a:fld>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7963" y="1571625"/>
            <a:ext cx="8936037" cy="5286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339368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3"/>
          </p:nvPr>
        </p:nvSpPr>
        <p:spPr/>
        <p:txBody>
          <a:bodyPr/>
          <a:lstStyle/>
          <a:p>
            <a:fld id="{03722D57-58D6-9447-A6D5-A97F6C35A8FB}" type="slidenum">
              <a:rPr lang="en-US" smtClean="0"/>
              <a:pPr/>
              <a:t>3</a:t>
            </a:fld>
            <a:endParaRPr lang="en-US"/>
          </a:p>
        </p:txBody>
      </p:sp>
      <p:sp>
        <p:nvSpPr>
          <p:cNvPr id="8" name="Title 12"/>
          <p:cNvSpPr txBox="1">
            <a:spLocks/>
          </p:cNvSpPr>
          <p:nvPr/>
        </p:nvSpPr>
        <p:spPr>
          <a:xfrm>
            <a:off x="142874" y="143354"/>
            <a:ext cx="7219949" cy="868680"/>
          </a:xfrm>
          <a:prstGeom prst="rect">
            <a:avLst/>
          </a:prstGeom>
        </p:spPr>
        <p:txBody>
          <a:bodyPr vert="horz" lIns="0" tIns="0" rIns="0" bIns="0" rtlCol="0" anchor="b" anchorCtr="0">
            <a:noAutofit/>
          </a:bodyPr>
          <a:lstStyle>
            <a:lvl1pPr algn="l" defTabSz="457200" rtl="0" eaLnBrk="1" latinLnBrk="0" hangingPunct="1">
              <a:spcBef>
                <a:spcPct val="0"/>
              </a:spcBef>
              <a:buNone/>
              <a:defRPr sz="2600" b="1" kern="1200">
                <a:solidFill>
                  <a:srgbClr val="FFFFFF"/>
                </a:solidFill>
                <a:latin typeface="Arial"/>
                <a:ea typeface="+mj-ea"/>
                <a:cs typeface="Arial"/>
              </a:defRPr>
            </a:lvl1pPr>
          </a:lstStyle>
          <a:p>
            <a:pPr algn="ctr"/>
            <a:r>
              <a:rPr lang="en-US" sz="2300" dirty="0" smtClean="0"/>
              <a:t>Mechanistic </a:t>
            </a:r>
            <a:r>
              <a:rPr lang="en-US" sz="2250" dirty="0" smtClean="0"/>
              <a:t>controls</a:t>
            </a:r>
            <a:r>
              <a:rPr lang="en-US" sz="2300" dirty="0" smtClean="0"/>
              <a:t> on </a:t>
            </a:r>
          </a:p>
          <a:p>
            <a:pPr algn="ctr"/>
            <a:r>
              <a:rPr lang="en-US" sz="2300" dirty="0" smtClean="0"/>
              <a:t>Soluble OM turnover unclear</a:t>
            </a:r>
            <a:endParaRPr lang="en-US" sz="2300" dirty="0"/>
          </a:p>
        </p:txBody>
      </p:sp>
      <p:sp>
        <p:nvSpPr>
          <p:cNvPr id="15" name="Oval 14"/>
          <p:cNvSpPr/>
          <p:nvPr/>
        </p:nvSpPr>
        <p:spPr>
          <a:xfrm>
            <a:off x="4411132" y="3437466"/>
            <a:ext cx="2396067" cy="1989667"/>
          </a:xfrm>
          <a:prstGeom prst="ellipse">
            <a:avLst/>
          </a:prstGeom>
          <a:gradFill>
            <a:gsLst>
              <a:gs pos="40000">
                <a:srgbClr val="FF6600"/>
              </a:gs>
              <a:gs pos="100000">
                <a:schemeClr val="bg1"/>
              </a:gs>
            </a:gsLst>
            <a:lin ang="1284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Chemical </a:t>
            </a:r>
            <a:endParaRPr lang="en-US" dirty="0">
              <a:latin typeface="Arial"/>
              <a:cs typeface="Arial"/>
            </a:endParaRPr>
          </a:p>
        </p:txBody>
      </p:sp>
      <p:sp>
        <p:nvSpPr>
          <p:cNvPr id="18" name="Oval 17"/>
          <p:cNvSpPr/>
          <p:nvPr/>
        </p:nvSpPr>
        <p:spPr>
          <a:xfrm>
            <a:off x="3234266" y="2281766"/>
            <a:ext cx="2396067" cy="1989667"/>
          </a:xfrm>
          <a:prstGeom prst="ellipse">
            <a:avLst/>
          </a:prstGeom>
          <a:gradFill>
            <a:gsLst>
              <a:gs pos="0">
                <a:schemeClr val="accent6">
                  <a:lumMod val="75000"/>
                </a:schemeClr>
              </a:gs>
              <a:gs pos="100000">
                <a:schemeClr val="bg1">
                  <a:alpha val="57000"/>
                </a:schemeClr>
              </a:gs>
            </a:gsLst>
            <a:lin ang="588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Biological </a:t>
            </a:r>
            <a:endParaRPr lang="en-US" dirty="0">
              <a:latin typeface="Arial"/>
              <a:cs typeface="Arial"/>
            </a:endParaRPr>
          </a:p>
        </p:txBody>
      </p:sp>
      <p:sp>
        <p:nvSpPr>
          <p:cNvPr id="10" name="Oval 9"/>
          <p:cNvSpPr/>
          <p:nvPr/>
        </p:nvSpPr>
        <p:spPr>
          <a:xfrm>
            <a:off x="2463800" y="3496733"/>
            <a:ext cx="2396067" cy="1989667"/>
          </a:xfrm>
          <a:prstGeom prst="ellipse">
            <a:avLst/>
          </a:prstGeom>
          <a:gradFill>
            <a:gsLst>
              <a:gs pos="41000">
                <a:srgbClr val="804000"/>
              </a:gs>
              <a:gs pos="100000">
                <a:schemeClr val="bg1">
                  <a:alpha val="61000"/>
                </a:schemeClr>
              </a:gs>
            </a:gsLst>
            <a:lin ang="19560000" scaled="0"/>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Physical</a:t>
            </a:r>
            <a:endParaRPr lang="en-US" dirty="0">
              <a:latin typeface="Arial"/>
              <a:cs typeface="Arial"/>
            </a:endParaRPr>
          </a:p>
        </p:txBody>
      </p:sp>
      <p:cxnSp>
        <p:nvCxnSpPr>
          <p:cNvPr id="21" name="Straight Arrow Connector 20"/>
          <p:cNvCxnSpPr/>
          <p:nvPr/>
        </p:nvCxnSpPr>
        <p:spPr>
          <a:xfrm>
            <a:off x="2489200" y="2252133"/>
            <a:ext cx="711200" cy="508000"/>
          </a:xfrm>
          <a:prstGeom prst="straightConnector1">
            <a:avLst/>
          </a:prstGeom>
          <a:ln w="57150" cmpd="sng">
            <a:solidFill>
              <a:schemeClr val="accent6"/>
            </a:solidFill>
            <a:tailEnd type="triangle"/>
          </a:ln>
          <a:effectLst/>
        </p:spPr>
        <p:style>
          <a:lnRef idx="2">
            <a:schemeClr val="accent1"/>
          </a:lnRef>
          <a:fillRef idx="0">
            <a:schemeClr val="accent1"/>
          </a:fillRef>
          <a:effectRef idx="1">
            <a:schemeClr val="accent1"/>
          </a:effectRef>
          <a:fontRef idx="minor">
            <a:schemeClr val="tx1"/>
          </a:fontRef>
        </p:style>
      </p:cxnSp>
      <p:sp>
        <p:nvSpPr>
          <p:cNvPr id="22" name="TextBox 21"/>
          <p:cNvSpPr txBox="1"/>
          <p:nvPr/>
        </p:nvSpPr>
        <p:spPr>
          <a:xfrm>
            <a:off x="477387" y="1557867"/>
            <a:ext cx="2173792" cy="646331"/>
          </a:xfrm>
          <a:prstGeom prst="rect">
            <a:avLst/>
          </a:prstGeom>
          <a:noFill/>
        </p:spPr>
        <p:txBody>
          <a:bodyPr wrap="none" rtlCol="0">
            <a:spAutoFit/>
          </a:bodyPr>
          <a:lstStyle/>
          <a:p>
            <a:pPr algn="ctr"/>
            <a:r>
              <a:rPr lang="en-US" u="sng" dirty="0" err="1" smtClean="0">
                <a:ln>
                  <a:solidFill>
                    <a:schemeClr val="accent2"/>
                  </a:solidFill>
                </a:ln>
                <a:solidFill>
                  <a:srgbClr val="0C0C0C"/>
                </a:solidFill>
                <a:latin typeface="Arial"/>
                <a:cs typeface="Arial"/>
              </a:rPr>
              <a:t>Microbiome</a:t>
            </a:r>
            <a:endParaRPr lang="en-US" u="sng" dirty="0" smtClean="0">
              <a:ln>
                <a:solidFill>
                  <a:schemeClr val="accent2"/>
                </a:solidFill>
              </a:ln>
              <a:solidFill>
                <a:srgbClr val="0C0C0C"/>
              </a:solidFill>
              <a:latin typeface="Arial"/>
              <a:cs typeface="Arial"/>
            </a:endParaRPr>
          </a:p>
          <a:p>
            <a:pPr algn="ctr"/>
            <a:r>
              <a:rPr lang="en-US" dirty="0" smtClean="0">
                <a:solidFill>
                  <a:srgbClr val="0C0C0C"/>
                </a:solidFill>
                <a:latin typeface="Arial"/>
                <a:cs typeface="Arial"/>
              </a:rPr>
              <a:t> functional potential</a:t>
            </a:r>
            <a:endParaRPr lang="en-US" dirty="0">
              <a:solidFill>
                <a:srgbClr val="0C0C0C"/>
              </a:solidFill>
              <a:latin typeface="Arial"/>
              <a:cs typeface="Arial"/>
            </a:endParaRPr>
          </a:p>
        </p:txBody>
      </p:sp>
      <p:cxnSp>
        <p:nvCxnSpPr>
          <p:cNvPr id="23" name="Straight Arrow Connector 22"/>
          <p:cNvCxnSpPr/>
          <p:nvPr/>
        </p:nvCxnSpPr>
        <p:spPr>
          <a:xfrm rot="10800000" flipV="1">
            <a:off x="6654800" y="3234265"/>
            <a:ext cx="660400" cy="558801"/>
          </a:xfrm>
          <a:prstGeom prst="straightConnector1">
            <a:avLst/>
          </a:prstGeom>
          <a:ln w="57150" cmpd="sng">
            <a:solidFill>
              <a:schemeClr val="tx2"/>
            </a:solidFill>
            <a:tailEnd type="triangle"/>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6244371" y="2455333"/>
            <a:ext cx="2532439" cy="646331"/>
          </a:xfrm>
          <a:prstGeom prst="rect">
            <a:avLst/>
          </a:prstGeom>
          <a:noFill/>
        </p:spPr>
        <p:txBody>
          <a:bodyPr wrap="none" rtlCol="0">
            <a:spAutoFit/>
          </a:bodyPr>
          <a:lstStyle/>
          <a:p>
            <a:pPr algn="ctr"/>
            <a:r>
              <a:rPr lang="en-US" u="sng" dirty="0" smtClean="0">
                <a:ln>
                  <a:solidFill>
                    <a:schemeClr val="accent2"/>
                  </a:solidFill>
                </a:ln>
                <a:solidFill>
                  <a:srgbClr val="0C0C0C"/>
                </a:solidFill>
                <a:latin typeface="Arial"/>
                <a:cs typeface="Arial"/>
              </a:rPr>
              <a:t>Molecular Composition  </a:t>
            </a:r>
          </a:p>
          <a:p>
            <a:pPr algn="ctr"/>
            <a:r>
              <a:rPr lang="en-US" dirty="0" err="1" smtClean="0">
                <a:solidFill>
                  <a:srgbClr val="0C0C0C"/>
                </a:solidFill>
                <a:latin typeface="Arial"/>
                <a:cs typeface="Arial"/>
              </a:rPr>
              <a:t>lability</a:t>
            </a:r>
            <a:r>
              <a:rPr lang="en-US" dirty="0" smtClean="0">
                <a:solidFill>
                  <a:srgbClr val="0C0C0C"/>
                </a:solidFill>
                <a:latin typeface="Arial"/>
                <a:cs typeface="Arial"/>
              </a:rPr>
              <a:t> </a:t>
            </a:r>
            <a:r>
              <a:rPr lang="en-US" dirty="0" err="1" smtClean="0">
                <a:solidFill>
                  <a:srgbClr val="0C0C0C"/>
                </a:solidFill>
                <a:latin typeface="Arial"/>
                <a:cs typeface="Arial"/>
              </a:rPr>
              <a:t>vs</a:t>
            </a:r>
            <a:r>
              <a:rPr lang="en-US" dirty="0" smtClean="0">
                <a:solidFill>
                  <a:srgbClr val="0C0C0C"/>
                </a:solidFill>
                <a:latin typeface="Arial"/>
                <a:cs typeface="Arial"/>
              </a:rPr>
              <a:t> stability </a:t>
            </a:r>
            <a:endParaRPr lang="en-US" dirty="0">
              <a:solidFill>
                <a:srgbClr val="0C0C0C"/>
              </a:solidFill>
              <a:latin typeface="Arial"/>
              <a:cs typeface="Arial"/>
            </a:endParaRPr>
          </a:p>
        </p:txBody>
      </p:sp>
      <p:cxnSp>
        <p:nvCxnSpPr>
          <p:cNvPr id="26" name="Straight Arrow Connector 25"/>
          <p:cNvCxnSpPr/>
          <p:nvPr/>
        </p:nvCxnSpPr>
        <p:spPr>
          <a:xfrm flipV="1">
            <a:off x="2116667" y="5215467"/>
            <a:ext cx="592666" cy="541867"/>
          </a:xfrm>
          <a:prstGeom prst="straightConnector1">
            <a:avLst/>
          </a:prstGeom>
          <a:ln w="57150" cmpd="sng">
            <a:solidFill>
              <a:srgbClr val="804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a:off x="1051183" y="5757332"/>
            <a:ext cx="2725401" cy="646331"/>
          </a:xfrm>
          <a:prstGeom prst="rect">
            <a:avLst/>
          </a:prstGeom>
          <a:noFill/>
        </p:spPr>
        <p:txBody>
          <a:bodyPr wrap="none" rtlCol="0">
            <a:spAutoFit/>
          </a:bodyPr>
          <a:lstStyle/>
          <a:p>
            <a:pPr algn="ctr"/>
            <a:r>
              <a:rPr lang="en-US" u="sng" dirty="0" smtClean="0">
                <a:ln>
                  <a:solidFill>
                    <a:schemeClr val="accent2"/>
                  </a:solidFill>
                </a:ln>
                <a:solidFill>
                  <a:srgbClr val="0C0C0C"/>
                </a:solidFill>
                <a:latin typeface="Arial"/>
                <a:cs typeface="Arial"/>
              </a:rPr>
              <a:t>Location in Soil Matrix</a:t>
            </a:r>
          </a:p>
          <a:p>
            <a:pPr algn="ctr"/>
            <a:r>
              <a:rPr lang="en-US" dirty="0" smtClean="0">
                <a:solidFill>
                  <a:srgbClr val="0C0C0C"/>
                </a:solidFill>
                <a:latin typeface="Arial"/>
                <a:cs typeface="Arial"/>
              </a:rPr>
              <a:t>protected </a:t>
            </a:r>
            <a:r>
              <a:rPr lang="en-US" dirty="0" err="1" smtClean="0">
                <a:solidFill>
                  <a:srgbClr val="0C0C0C"/>
                </a:solidFill>
                <a:latin typeface="Arial"/>
                <a:cs typeface="Arial"/>
              </a:rPr>
              <a:t>vs</a:t>
            </a:r>
            <a:r>
              <a:rPr lang="en-US" dirty="0" smtClean="0">
                <a:solidFill>
                  <a:srgbClr val="0C0C0C"/>
                </a:solidFill>
                <a:latin typeface="Arial"/>
                <a:cs typeface="Arial"/>
              </a:rPr>
              <a:t> unprotected</a:t>
            </a:r>
            <a:endParaRPr lang="en-US" dirty="0">
              <a:solidFill>
                <a:srgbClr val="0C0C0C"/>
              </a:solidFill>
              <a:latin typeface="Arial"/>
              <a:cs typeface="Arial"/>
            </a:endParaRPr>
          </a:p>
        </p:txBody>
      </p:sp>
    </p:spTree>
    <p:extLst>
      <p:ext uri="{BB962C8B-B14F-4D97-AF65-F5344CB8AC3E}">
        <p14:creationId xmlns:p14="http://schemas.microsoft.com/office/powerpoint/2010/main" val="2098151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3"/>
          </p:nvPr>
        </p:nvSpPr>
        <p:spPr/>
        <p:txBody>
          <a:bodyPr/>
          <a:lstStyle/>
          <a:p>
            <a:fld id="{03722D57-58D6-9447-A6D5-A97F6C35A8FB}" type="slidenum">
              <a:rPr lang="en-US" smtClean="0"/>
              <a:pPr/>
              <a:t>4</a:t>
            </a:fld>
            <a:endParaRPr lang="en-US" dirty="0"/>
          </a:p>
        </p:txBody>
      </p:sp>
      <p:pic>
        <p:nvPicPr>
          <p:cNvPr id="7" name="Picture 5" descr="rotate-1.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868333" y="1473201"/>
            <a:ext cx="35052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descr="slice-1.gif"/>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85801" y="1473200"/>
            <a:ext cx="3543300" cy="35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2"/>
          <p:cNvSpPr>
            <a:spLocks noGrp="1"/>
          </p:cNvSpPr>
          <p:nvPr>
            <p:ph type="title"/>
          </p:nvPr>
        </p:nvSpPr>
        <p:spPr>
          <a:xfrm>
            <a:off x="314324" y="212908"/>
            <a:ext cx="6629400" cy="868680"/>
          </a:xfrm>
        </p:spPr>
        <p:txBody>
          <a:bodyPr anchor="ctr"/>
          <a:lstStyle/>
          <a:p>
            <a:pPr algn="ctr"/>
            <a:r>
              <a:rPr lang="en-US" dirty="0" smtClean="0"/>
              <a:t/>
            </a:r>
            <a:br>
              <a:rPr lang="en-US" dirty="0" smtClean="0"/>
            </a:br>
            <a:r>
              <a:rPr lang="en-US" sz="2300" dirty="0" smtClean="0"/>
              <a:t>Pore-scale </a:t>
            </a:r>
            <a:r>
              <a:rPr lang="en-US" sz="2300" dirty="0"/>
              <a:t>investigation of soluble C</a:t>
            </a:r>
            <a:br>
              <a:rPr lang="en-US" sz="2300" dirty="0"/>
            </a:br>
            <a:endParaRPr lang="en-US" sz="2300" dirty="0"/>
          </a:p>
        </p:txBody>
      </p:sp>
      <p:sp>
        <p:nvSpPr>
          <p:cNvPr id="11" name="TextBox 10"/>
          <p:cNvSpPr txBox="1"/>
          <p:nvPr/>
        </p:nvSpPr>
        <p:spPr>
          <a:xfrm>
            <a:off x="711199" y="5093155"/>
            <a:ext cx="7704667" cy="1061829"/>
          </a:xfrm>
          <a:prstGeom prst="rect">
            <a:avLst/>
          </a:prstGeom>
          <a:gradFill flip="none" rotWithShape="1">
            <a:gsLst>
              <a:gs pos="0">
                <a:schemeClr val="tx2"/>
              </a:gs>
              <a:gs pos="82000">
                <a:schemeClr val="accent1"/>
              </a:gs>
              <a:gs pos="100000">
                <a:schemeClr val="accent1"/>
              </a:gs>
            </a:gsLst>
            <a:path path="circle">
              <a:fillToRect l="100000" b="100000"/>
            </a:path>
            <a:tileRect t="-100000" r="-100000"/>
          </a:gradFill>
        </p:spPr>
        <p:txBody>
          <a:bodyPr wrap="square" rtlCol="0">
            <a:spAutoFit/>
          </a:bodyPr>
          <a:lstStyle/>
          <a:p>
            <a:pPr algn="ctr"/>
            <a:r>
              <a:rPr lang="en-US" sz="2100" dirty="0" smtClean="0">
                <a:solidFill>
                  <a:schemeClr val="bg1"/>
                </a:solidFill>
                <a:latin typeface="Arial"/>
                <a:cs typeface="Arial"/>
              </a:rPr>
              <a:t>Identifying the composition and degradation potential of soluble C throughout the soil pore network offers insight into mechanistic understanding of C loss and persistence in soils</a:t>
            </a:r>
            <a:r>
              <a:rPr lang="en-US" sz="2100" dirty="0" smtClean="0">
                <a:solidFill>
                  <a:schemeClr val="accent1"/>
                </a:solidFill>
                <a:latin typeface="Arial"/>
                <a:cs typeface="Arial"/>
              </a:rPr>
              <a:t>.  </a:t>
            </a:r>
            <a:endParaRPr lang="en-US" sz="2100" dirty="0">
              <a:solidFill>
                <a:schemeClr val="accent1"/>
              </a:solidFill>
              <a:latin typeface="Arial"/>
              <a:cs typeface="Arial"/>
            </a:endParaRPr>
          </a:p>
        </p:txBody>
      </p:sp>
      <p:sp>
        <p:nvSpPr>
          <p:cNvPr id="12" name="TextBox 4"/>
          <p:cNvSpPr txBox="1">
            <a:spLocks noChangeArrowheads="1"/>
          </p:cNvSpPr>
          <p:nvPr/>
        </p:nvSpPr>
        <p:spPr bwMode="auto">
          <a:xfrm>
            <a:off x="2269066" y="1336010"/>
            <a:ext cx="382905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fontAlgn="base">
              <a:spcBef>
                <a:spcPct val="0"/>
              </a:spcBef>
              <a:spcAft>
                <a:spcPct val="0"/>
              </a:spcAft>
              <a:defRPr sz="2400">
                <a:solidFill>
                  <a:schemeClr val="tx1"/>
                </a:solidFill>
                <a:latin typeface="Times New Roman" panose="02020603050405020304" pitchFamily="18" charset="0"/>
              </a:defRPr>
            </a:lvl6pPr>
            <a:lvl7pPr marL="2971800" indent="-228600" fontAlgn="base">
              <a:spcBef>
                <a:spcPct val="0"/>
              </a:spcBef>
              <a:spcAft>
                <a:spcPct val="0"/>
              </a:spcAft>
              <a:defRPr sz="2400">
                <a:solidFill>
                  <a:schemeClr val="tx1"/>
                </a:solidFill>
                <a:latin typeface="Times New Roman" panose="02020603050405020304" pitchFamily="18" charset="0"/>
              </a:defRPr>
            </a:lvl7pPr>
            <a:lvl8pPr marL="3429000" indent="-228600" fontAlgn="base">
              <a:spcBef>
                <a:spcPct val="0"/>
              </a:spcBef>
              <a:spcAft>
                <a:spcPct val="0"/>
              </a:spcAft>
              <a:defRPr sz="2400">
                <a:solidFill>
                  <a:schemeClr val="tx1"/>
                </a:solidFill>
                <a:latin typeface="Times New Roman" panose="02020603050405020304" pitchFamily="18" charset="0"/>
              </a:defRPr>
            </a:lvl8pPr>
            <a:lvl9pPr marL="3886200" indent="-228600" fontAlgn="base">
              <a:spcBef>
                <a:spcPct val="0"/>
              </a:spcBef>
              <a:spcAft>
                <a:spcPct val="0"/>
              </a:spcAft>
              <a:defRPr sz="2400">
                <a:solidFill>
                  <a:schemeClr val="tx1"/>
                </a:solidFill>
                <a:latin typeface="Times New Roman" panose="02020603050405020304" pitchFamily="18" charset="0"/>
              </a:defRPr>
            </a:lvl9pPr>
          </a:lstStyle>
          <a:p>
            <a:r>
              <a:rPr lang="en-US" altLang="en-US" sz="1100" b="1" dirty="0" smtClean="0">
                <a:solidFill>
                  <a:srgbClr val="0C0C0C"/>
                </a:solidFill>
                <a:latin typeface="Arial" panose="020B0604020202020204" pitchFamily="34" charset="0"/>
                <a:cs typeface="Arial" panose="020B0604020202020204" pitchFamily="34" charset="0"/>
              </a:rPr>
              <a:t>Black: void space	</a:t>
            </a:r>
            <a:r>
              <a:rPr lang="en-US" altLang="en-US" sz="1100" dirty="0" smtClean="0">
                <a:solidFill>
                  <a:srgbClr val="7030A0"/>
                </a:solidFill>
                <a:latin typeface="Arial" panose="020B0604020202020204" pitchFamily="34" charset="0"/>
                <a:cs typeface="Arial" panose="020B0604020202020204" pitchFamily="34" charset="0"/>
              </a:rPr>
              <a:t>Purple</a:t>
            </a:r>
            <a:r>
              <a:rPr lang="en-US" altLang="en-US" sz="1100" dirty="0" smtClean="0">
                <a:solidFill>
                  <a:srgbClr val="0C0C0C"/>
                </a:solidFill>
                <a:latin typeface="Arial" panose="020B0604020202020204" pitchFamily="34" charset="0"/>
                <a:cs typeface="Arial" panose="020B0604020202020204" pitchFamily="34" charset="0"/>
              </a:rPr>
              <a:t>: solid     </a:t>
            </a:r>
            <a:r>
              <a:rPr lang="en-US" altLang="en-US" sz="1100" dirty="0" smtClean="0">
                <a:solidFill>
                  <a:srgbClr val="DF9423"/>
                </a:solidFill>
                <a:latin typeface="Arial" panose="020B0604020202020204" pitchFamily="34" charset="0"/>
                <a:cs typeface="Arial" panose="020B0604020202020204" pitchFamily="34" charset="0"/>
              </a:rPr>
              <a:t>Yellow</a:t>
            </a:r>
            <a:r>
              <a:rPr lang="en-US" altLang="en-US" sz="1100" dirty="0" smtClean="0">
                <a:solidFill>
                  <a:srgbClr val="0C0C0C"/>
                </a:solidFill>
                <a:latin typeface="Arial" panose="020B0604020202020204" pitchFamily="34" charset="0"/>
                <a:cs typeface="Arial" panose="020B0604020202020204" pitchFamily="34" charset="0"/>
              </a:rPr>
              <a:t>: edge pixels</a:t>
            </a:r>
          </a:p>
          <a:p>
            <a:pPr algn="ctr"/>
            <a:r>
              <a:rPr lang="en-US" altLang="en-US" sz="1100" dirty="0" smtClean="0">
                <a:solidFill>
                  <a:srgbClr val="0C0C0C"/>
                </a:solidFill>
                <a:latin typeface="Arial" panose="020B0604020202020204" pitchFamily="34" charset="0"/>
                <a:cs typeface="Arial" panose="020B0604020202020204" pitchFamily="34" charset="0"/>
              </a:rPr>
              <a:t>Axes are in pixels, 1 pixel=0.7 microns</a:t>
            </a:r>
            <a:endParaRPr lang="en-US" altLang="en-US" sz="1100" dirty="0">
              <a:solidFill>
                <a:srgbClr val="0C0C0C"/>
              </a:solidFill>
              <a:latin typeface="Arial" panose="020B0604020202020204" pitchFamily="34" charset="0"/>
              <a:cs typeface="Arial" panose="020B0604020202020204" pitchFamily="34" charset="0"/>
            </a:endParaRPr>
          </a:p>
        </p:txBody>
      </p:sp>
      <p:sp>
        <p:nvSpPr>
          <p:cNvPr id="13" name="TextBox 4"/>
          <p:cNvSpPr txBox="1">
            <a:spLocks noChangeArrowheads="1"/>
          </p:cNvSpPr>
          <p:nvPr/>
        </p:nvSpPr>
        <p:spPr bwMode="auto">
          <a:xfrm>
            <a:off x="0" y="6519446"/>
            <a:ext cx="174519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l">
              <a:defRPr sz="2400">
                <a:solidFill>
                  <a:schemeClr val="tx1"/>
                </a:solidFill>
                <a:latin typeface="Times New Roman" panose="02020603050405020304" pitchFamily="18" charset="0"/>
              </a:defRPr>
            </a:lvl1pPr>
            <a:lvl2pPr marL="742950" indent="-285750" algn="l">
              <a:defRPr sz="2400">
                <a:solidFill>
                  <a:schemeClr val="tx1"/>
                </a:solidFill>
                <a:latin typeface="Times New Roman" panose="02020603050405020304" pitchFamily="18" charset="0"/>
              </a:defRPr>
            </a:lvl2pPr>
            <a:lvl3pPr marL="1143000" indent="-228600" algn="l">
              <a:defRPr sz="2400">
                <a:solidFill>
                  <a:schemeClr val="tx1"/>
                </a:solidFill>
                <a:latin typeface="Times New Roman" panose="02020603050405020304" pitchFamily="18" charset="0"/>
              </a:defRPr>
            </a:lvl3pPr>
            <a:lvl4pPr marL="1600200" indent="-228600" algn="l">
              <a:defRPr sz="2400">
                <a:solidFill>
                  <a:schemeClr val="tx1"/>
                </a:solidFill>
                <a:latin typeface="Times New Roman" panose="02020603050405020304" pitchFamily="18" charset="0"/>
              </a:defRPr>
            </a:lvl4pPr>
            <a:lvl5pPr marL="2057400" indent="-228600" algn="l">
              <a:defRPr sz="2400">
                <a:solidFill>
                  <a:schemeClr val="tx1"/>
                </a:solidFill>
                <a:latin typeface="Times New Roman" panose="02020603050405020304" pitchFamily="18" charset="0"/>
              </a:defRPr>
            </a:lvl5pPr>
            <a:lvl6pPr marL="2514600" indent="-228600" fontAlgn="base">
              <a:spcBef>
                <a:spcPct val="0"/>
              </a:spcBef>
              <a:spcAft>
                <a:spcPct val="0"/>
              </a:spcAft>
              <a:defRPr sz="2400">
                <a:solidFill>
                  <a:schemeClr val="tx1"/>
                </a:solidFill>
                <a:latin typeface="Times New Roman" panose="02020603050405020304" pitchFamily="18" charset="0"/>
              </a:defRPr>
            </a:lvl6pPr>
            <a:lvl7pPr marL="2971800" indent="-228600" fontAlgn="base">
              <a:spcBef>
                <a:spcPct val="0"/>
              </a:spcBef>
              <a:spcAft>
                <a:spcPct val="0"/>
              </a:spcAft>
              <a:defRPr sz="2400">
                <a:solidFill>
                  <a:schemeClr val="tx1"/>
                </a:solidFill>
                <a:latin typeface="Times New Roman" panose="02020603050405020304" pitchFamily="18" charset="0"/>
              </a:defRPr>
            </a:lvl7pPr>
            <a:lvl8pPr marL="3429000" indent="-228600" fontAlgn="base">
              <a:spcBef>
                <a:spcPct val="0"/>
              </a:spcBef>
              <a:spcAft>
                <a:spcPct val="0"/>
              </a:spcAft>
              <a:defRPr sz="2400">
                <a:solidFill>
                  <a:schemeClr val="tx1"/>
                </a:solidFill>
                <a:latin typeface="Times New Roman" panose="02020603050405020304" pitchFamily="18" charset="0"/>
              </a:defRPr>
            </a:lvl8pPr>
            <a:lvl9pPr marL="3886200" indent="-228600" fontAlgn="base">
              <a:spcBef>
                <a:spcPct val="0"/>
              </a:spcBef>
              <a:spcAft>
                <a:spcPct val="0"/>
              </a:spcAft>
              <a:defRPr sz="2400">
                <a:solidFill>
                  <a:schemeClr val="tx1"/>
                </a:solidFill>
                <a:latin typeface="Times New Roman" panose="02020603050405020304" pitchFamily="18" charset="0"/>
              </a:defRPr>
            </a:lvl9pPr>
          </a:lstStyle>
          <a:p>
            <a:pPr lvl="0"/>
            <a:r>
              <a:rPr lang="en-US" sz="1600" dirty="0" smtClean="0">
                <a:solidFill>
                  <a:srgbClr val="0C0C0C"/>
                </a:solidFill>
                <a:latin typeface="Arial" panose="020B0604020202020204" pitchFamily="34" charset="0"/>
                <a:cs typeface="Arial" panose="020B0604020202020204" pitchFamily="34" charset="0"/>
              </a:rPr>
              <a:t>Bailey et al 2014</a:t>
            </a:r>
            <a:endParaRPr lang="en-US" altLang="en-US" sz="1100" dirty="0">
              <a:solidFill>
                <a:srgbClr val="0C0C0C"/>
              </a:solidFill>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314324" y="212908"/>
            <a:ext cx="6629400" cy="868680"/>
          </a:xfrm>
        </p:spPr>
        <p:txBody>
          <a:bodyPr anchor="ctr"/>
          <a:lstStyle/>
          <a:p>
            <a:pPr algn="ctr"/>
            <a:r>
              <a:rPr lang="en-US" dirty="0" smtClean="0"/>
              <a:t/>
            </a:r>
            <a:br>
              <a:rPr lang="en-US" dirty="0" smtClean="0"/>
            </a:br>
            <a:r>
              <a:rPr lang="en-US" sz="2300" dirty="0" smtClean="0"/>
              <a:t>Pore-scale </a:t>
            </a:r>
            <a:r>
              <a:rPr lang="en-US" sz="2300" dirty="0"/>
              <a:t>investigation of soluble C</a:t>
            </a:r>
            <a:br>
              <a:rPr lang="en-US" sz="2300" dirty="0"/>
            </a:br>
            <a:endParaRPr lang="en-US" sz="2300" dirty="0"/>
          </a:p>
        </p:txBody>
      </p:sp>
      <p:sp>
        <p:nvSpPr>
          <p:cNvPr id="14" name="Content Placeholder 13"/>
          <p:cNvSpPr>
            <a:spLocks noGrp="1"/>
          </p:cNvSpPr>
          <p:nvPr>
            <p:ph idx="1"/>
          </p:nvPr>
        </p:nvSpPr>
        <p:spPr>
          <a:xfrm>
            <a:off x="337250" y="1459790"/>
            <a:ext cx="8387649" cy="1800493"/>
          </a:xfrm>
        </p:spPr>
        <p:txBody>
          <a:bodyPr anchor="t"/>
          <a:lstStyle/>
          <a:p>
            <a:pPr>
              <a:spcAft>
                <a:spcPts val="1800"/>
              </a:spcAft>
            </a:pPr>
            <a:r>
              <a:rPr lang="en-US" b="1" dirty="0" smtClean="0">
                <a:solidFill>
                  <a:srgbClr val="0C0C0C"/>
                </a:solidFill>
              </a:rPr>
              <a:t>Objectives:</a:t>
            </a:r>
          </a:p>
          <a:p>
            <a:pPr lvl="1">
              <a:spcAft>
                <a:spcPts val="600"/>
              </a:spcAft>
            </a:pPr>
            <a:r>
              <a:rPr lang="en-US" sz="2000" dirty="0">
                <a:solidFill>
                  <a:srgbClr val="0C0C0C"/>
                </a:solidFill>
              </a:rPr>
              <a:t>Characterize</a:t>
            </a:r>
            <a:r>
              <a:rPr lang="en-US" sz="2000" dirty="0" smtClean="0">
                <a:solidFill>
                  <a:srgbClr val="0C0C0C"/>
                </a:solidFill>
              </a:rPr>
              <a:t> molecular composition of soluble OM, and </a:t>
            </a:r>
          </a:p>
          <a:p>
            <a:pPr lvl="1">
              <a:spcAft>
                <a:spcPts val="600"/>
              </a:spcAft>
            </a:pPr>
            <a:r>
              <a:rPr lang="en-US" sz="2000" dirty="0">
                <a:solidFill>
                  <a:srgbClr val="0C0C0C"/>
                </a:solidFill>
              </a:rPr>
              <a:t>Determine the</a:t>
            </a:r>
            <a:r>
              <a:rPr lang="en-US" sz="2000" dirty="0" smtClean="0">
                <a:solidFill>
                  <a:srgbClr val="0C0C0C"/>
                </a:solidFill>
              </a:rPr>
              <a:t> decomposition potential of soluble OM,</a:t>
            </a:r>
          </a:p>
          <a:p>
            <a:pPr lvl="1">
              <a:spcAft>
                <a:spcPts val="600"/>
              </a:spcAft>
            </a:pPr>
            <a:r>
              <a:rPr lang="en-US" sz="2000" dirty="0" smtClean="0">
                <a:solidFill>
                  <a:srgbClr val="0C0C0C"/>
                </a:solidFill>
              </a:rPr>
              <a:t>In large, unprotected pore domains and from fine pore domains</a:t>
            </a:r>
          </a:p>
        </p:txBody>
      </p:sp>
      <p:sp>
        <p:nvSpPr>
          <p:cNvPr id="9" name="Slide Number Placeholder 8"/>
          <p:cNvSpPr>
            <a:spLocks noGrp="1"/>
          </p:cNvSpPr>
          <p:nvPr>
            <p:ph type="sldNum" sz="quarter" idx="13"/>
          </p:nvPr>
        </p:nvSpPr>
        <p:spPr/>
        <p:txBody>
          <a:bodyPr/>
          <a:lstStyle/>
          <a:p>
            <a:fld id="{03722D57-58D6-9447-A6D5-A97F6C35A8FB}" type="slidenum">
              <a:rPr lang="en-US" smtClean="0"/>
              <a:pPr/>
              <a:t>5</a:t>
            </a:fld>
            <a:endParaRPr lang="en-US"/>
          </a:p>
        </p:txBody>
      </p:sp>
      <p:sp>
        <p:nvSpPr>
          <p:cNvPr id="7" name="Oval 6"/>
          <p:cNvSpPr/>
          <p:nvPr/>
        </p:nvSpPr>
        <p:spPr>
          <a:xfrm>
            <a:off x="4385732" y="4618566"/>
            <a:ext cx="2396067" cy="1989667"/>
          </a:xfrm>
          <a:prstGeom prst="ellipse">
            <a:avLst/>
          </a:prstGeom>
          <a:gradFill>
            <a:gsLst>
              <a:gs pos="40000">
                <a:srgbClr val="FF6600"/>
              </a:gs>
              <a:gs pos="100000">
                <a:schemeClr val="bg1"/>
              </a:gs>
            </a:gsLst>
            <a:lin ang="1284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Chemical </a:t>
            </a:r>
            <a:endParaRPr lang="en-US" dirty="0">
              <a:latin typeface="Arial"/>
              <a:cs typeface="Arial"/>
            </a:endParaRPr>
          </a:p>
        </p:txBody>
      </p:sp>
      <p:sp>
        <p:nvSpPr>
          <p:cNvPr id="8" name="Oval 7"/>
          <p:cNvSpPr/>
          <p:nvPr/>
        </p:nvSpPr>
        <p:spPr>
          <a:xfrm>
            <a:off x="3208866" y="3462866"/>
            <a:ext cx="2396067" cy="1989667"/>
          </a:xfrm>
          <a:prstGeom prst="ellipse">
            <a:avLst/>
          </a:prstGeom>
          <a:gradFill>
            <a:gsLst>
              <a:gs pos="0">
                <a:schemeClr val="accent6">
                  <a:lumMod val="75000"/>
                </a:schemeClr>
              </a:gs>
              <a:gs pos="100000">
                <a:schemeClr val="bg1">
                  <a:alpha val="57000"/>
                </a:schemeClr>
              </a:gs>
            </a:gsLst>
            <a:lin ang="588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Biological </a:t>
            </a:r>
            <a:endParaRPr lang="en-US" dirty="0">
              <a:latin typeface="Arial"/>
              <a:cs typeface="Arial"/>
            </a:endParaRPr>
          </a:p>
        </p:txBody>
      </p:sp>
      <p:sp>
        <p:nvSpPr>
          <p:cNvPr id="10" name="Oval 9"/>
          <p:cNvSpPr/>
          <p:nvPr/>
        </p:nvSpPr>
        <p:spPr>
          <a:xfrm>
            <a:off x="2438400" y="4677833"/>
            <a:ext cx="2396067" cy="1989667"/>
          </a:xfrm>
          <a:prstGeom prst="ellipse">
            <a:avLst/>
          </a:prstGeom>
          <a:gradFill>
            <a:gsLst>
              <a:gs pos="41000">
                <a:srgbClr val="804000"/>
              </a:gs>
              <a:gs pos="100000">
                <a:schemeClr val="bg1">
                  <a:alpha val="61000"/>
                </a:schemeClr>
              </a:gs>
            </a:gsLst>
            <a:lin ang="19560000" scaled="0"/>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a:cs typeface="Arial"/>
              </a:rPr>
              <a:t>Physical</a:t>
            </a:r>
            <a:endParaRPr lang="en-US" dirty="0">
              <a:latin typeface="Arial"/>
              <a:cs typeface="Arial"/>
            </a:endParaRPr>
          </a:p>
        </p:txBody>
      </p:sp>
    </p:spTree>
    <p:extLst>
      <p:ext uri="{BB962C8B-B14F-4D97-AF65-F5344CB8AC3E}">
        <p14:creationId xmlns:p14="http://schemas.microsoft.com/office/powerpoint/2010/main" val="372351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876" y="220218"/>
            <a:ext cx="6629400" cy="868680"/>
          </a:xfrm>
        </p:spPr>
        <p:txBody>
          <a:bodyPr anchor="ctr"/>
          <a:lstStyle/>
          <a:p>
            <a:pPr algn="ctr"/>
            <a:r>
              <a:rPr lang="en-US" sz="2300" dirty="0" smtClean="0"/>
              <a:t/>
            </a:r>
            <a:br>
              <a:rPr lang="en-US" sz="2300" dirty="0" smtClean="0"/>
            </a:br>
            <a:endParaRPr lang="en-US" sz="2300" dirty="0"/>
          </a:p>
        </p:txBody>
      </p:sp>
      <p:sp>
        <p:nvSpPr>
          <p:cNvPr id="6" name="Slide Number Placeholder 5"/>
          <p:cNvSpPr>
            <a:spLocks noGrp="1"/>
          </p:cNvSpPr>
          <p:nvPr>
            <p:ph type="sldNum" sz="quarter" idx="13"/>
          </p:nvPr>
        </p:nvSpPr>
        <p:spPr/>
        <p:txBody>
          <a:bodyPr/>
          <a:lstStyle/>
          <a:p>
            <a:fld id="{03722D57-58D6-9447-A6D5-A97F6C35A8FB}" type="slidenum">
              <a:rPr lang="en-US" smtClean="0"/>
              <a:pPr/>
              <a:t>6</a:t>
            </a:fld>
            <a:endParaRPr lang="en-US" dirty="0"/>
          </a:p>
        </p:txBody>
      </p:sp>
      <p:grpSp>
        <p:nvGrpSpPr>
          <p:cNvPr id="8" name="Group 7"/>
          <p:cNvGrpSpPr/>
          <p:nvPr/>
        </p:nvGrpSpPr>
        <p:grpSpPr>
          <a:xfrm>
            <a:off x="3149096" y="2684660"/>
            <a:ext cx="5852160" cy="3603174"/>
            <a:chOff x="2729996" y="1349380"/>
            <a:chExt cx="5852160" cy="3603174"/>
          </a:xfrm>
        </p:grpSpPr>
        <p:pic>
          <p:nvPicPr>
            <p:cNvPr id="9" name="Picture 4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9996" y="1349380"/>
              <a:ext cx="5852160" cy="3603174"/>
            </a:xfrm>
            <a:prstGeom prst="rect">
              <a:avLst/>
            </a:prstGeom>
            <a:noFill/>
            <a:ln w="9525">
              <a:solidFill>
                <a:schemeClr val="accent6">
                  <a:lumMod val="75000"/>
                </a:schemeClr>
              </a:solidFill>
              <a:miter lim="800000"/>
              <a:headEnd/>
              <a:tailEnd/>
            </a:ln>
            <a:extLst>
              <a:ext uri="{909E8E84-426E-40DD-AFC4-6F175D3DCCD1}">
                <a14:hiddenFill xmlns:a14="http://schemas.microsoft.com/office/drawing/2010/main">
                  <a:solidFill>
                    <a:schemeClr val="accent1"/>
                  </a:solidFill>
                </a14:hiddenFill>
              </a:ext>
            </a:extLst>
          </p:spPr>
        </p:pic>
        <p:sp>
          <p:nvSpPr>
            <p:cNvPr id="28" name="TextBox 27"/>
            <p:cNvSpPr txBox="1"/>
            <p:nvPr/>
          </p:nvSpPr>
          <p:spPr>
            <a:xfrm>
              <a:off x="6388050" y="1503126"/>
              <a:ext cx="2095189" cy="292388"/>
            </a:xfrm>
            <a:prstGeom prst="rect">
              <a:avLst/>
            </a:prstGeom>
            <a:solidFill>
              <a:schemeClr val="accent1">
                <a:lumMod val="60000"/>
                <a:lumOff val="40000"/>
              </a:schemeClr>
            </a:solidFill>
            <a:ln>
              <a:solidFill>
                <a:schemeClr val="accent1"/>
              </a:solidFill>
            </a:ln>
          </p:spPr>
          <p:txBody>
            <a:bodyPr wrap="none" rtlCol="0">
              <a:spAutoFit/>
            </a:bodyPr>
            <a:lstStyle/>
            <a:p>
              <a:r>
                <a:rPr lang="en-US" sz="1300" b="1" dirty="0" smtClean="0">
                  <a:solidFill>
                    <a:schemeClr val="bg1"/>
                  </a:solidFill>
                </a:rPr>
                <a:t>Disney Wilderness Preserve</a:t>
              </a:r>
              <a:endParaRPr lang="en-US" sz="1300" b="1" dirty="0">
                <a:solidFill>
                  <a:schemeClr val="bg1"/>
                </a:solidFill>
              </a:endParaRPr>
            </a:p>
          </p:txBody>
        </p:sp>
      </p:grpSp>
      <p:grpSp>
        <p:nvGrpSpPr>
          <p:cNvPr id="5" name="Group 4"/>
          <p:cNvGrpSpPr/>
          <p:nvPr/>
        </p:nvGrpSpPr>
        <p:grpSpPr>
          <a:xfrm>
            <a:off x="1326340" y="2858146"/>
            <a:ext cx="2432101" cy="1628101"/>
            <a:chOff x="920081" y="1953975"/>
            <a:chExt cx="2432101" cy="1628101"/>
          </a:xfrm>
        </p:grpSpPr>
        <p:pic>
          <p:nvPicPr>
            <p:cNvPr id="24" name="Picture 2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20081" y="1953975"/>
              <a:ext cx="2432101" cy="1628101"/>
            </a:xfrm>
            <a:prstGeom prst="rect">
              <a:avLst/>
            </a:prstGeom>
            <a:ln>
              <a:solidFill>
                <a:schemeClr val="accent6">
                  <a:lumMod val="75000"/>
                </a:schemeClr>
              </a:solidFill>
            </a:ln>
          </p:spPr>
        </p:pic>
        <p:sp>
          <p:nvSpPr>
            <p:cNvPr id="26" name="TextBox 25"/>
            <p:cNvSpPr txBox="1"/>
            <p:nvPr/>
          </p:nvSpPr>
          <p:spPr>
            <a:xfrm>
              <a:off x="920081" y="1953975"/>
              <a:ext cx="1503553" cy="276999"/>
            </a:xfrm>
            <a:prstGeom prst="rect">
              <a:avLst/>
            </a:prstGeom>
            <a:noFill/>
          </p:spPr>
          <p:txBody>
            <a:bodyPr wrap="none" rtlCol="0">
              <a:spAutoFit/>
            </a:bodyPr>
            <a:lstStyle/>
            <a:p>
              <a:r>
                <a:rPr lang="en-US" sz="1200" b="1" dirty="0" smtClean="0">
                  <a:solidFill>
                    <a:schemeClr val="bg1"/>
                  </a:solidFill>
                </a:rPr>
                <a:t>Pine Flatwoods (dry)</a:t>
              </a:r>
              <a:endParaRPr lang="en-US" sz="1200" b="1" dirty="0">
                <a:solidFill>
                  <a:schemeClr val="bg1"/>
                </a:solidFill>
              </a:endParaRPr>
            </a:p>
          </p:txBody>
        </p:sp>
      </p:grpSp>
      <p:grpSp>
        <p:nvGrpSpPr>
          <p:cNvPr id="7" name="Group 6"/>
          <p:cNvGrpSpPr/>
          <p:nvPr/>
        </p:nvGrpSpPr>
        <p:grpSpPr>
          <a:xfrm>
            <a:off x="2048713" y="5060361"/>
            <a:ext cx="2498150" cy="1659139"/>
            <a:chOff x="1605011" y="4032922"/>
            <a:chExt cx="2498150" cy="1659139"/>
          </a:xfrm>
        </p:grpSpPr>
        <p:pic>
          <p:nvPicPr>
            <p:cNvPr id="25" name="Picture 2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05011" y="4032922"/>
              <a:ext cx="2449648" cy="1639846"/>
            </a:xfrm>
            <a:prstGeom prst="rect">
              <a:avLst/>
            </a:prstGeom>
            <a:ln>
              <a:solidFill>
                <a:schemeClr val="accent6">
                  <a:lumMod val="75000"/>
                </a:schemeClr>
              </a:solidFill>
            </a:ln>
          </p:spPr>
        </p:pic>
        <p:sp>
          <p:nvSpPr>
            <p:cNvPr id="27" name="TextBox 26"/>
            <p:cNvSpPr txBox="1"/>
            <p:nvPr/>
          </p:nvSpPr>
          <p:spPr>
            <a:xfrm>
              <a:off x="2601202" y="5415062"/>
              <a:ext cx="1501959" cy="276999"/>
            </a:xfrm>
            <a:prstGeom prst="rect">
              <a:avLst/>
            </a:prstGeom>
            <a:noFill/>
          </p:spPr>
          <p:txBody>
            <a:bodyPr wrap="square" rtlCol="0">
              <a:spAutoFit/>
            </a:bodyPr>
            <a:lstStyle/>
            <a:p>
              <a:pPr algn="r"/>
              <a:r>
                <a:rPr lang="en-US" sz="1200" b="1" dirty="0" smtClean="0">
                  <a:solidFill>
                    <a:schemeClr val="bg1"/>
                  </a:solidFill>
                </a:rPr>
                <a:t>Super Marsh (wet)</a:t>
              </a:r>
              <a:endParaRPr lang="en-US" sz="1200" b="1" dirty="0">
                <a:solidFill>
                  <a:schemeClr val="bg1"/>
                </a:solidFill>
              </a:endParaRPr>
            </a:p>
          </p:txBody>
        </p:sp>
      </p:grpSp>
      <p:sp>
        <p:nvSpPr>
          <p:cNvPr id="29" name="Content Placeholder 13"/>
          <p:cNvSpPr txBox="1">
            <a:spLocks/>
          </p:cNvSpPr>
          <p:nvPr/>
        </p:nvSpPr>
        <p:spPr>
          <a:xfrm>
            <a:off x="207778" y="1442115"/>
            <a:ext cx="8307572" cy="938719"/>
          </a:xfrm>
          <a:prstGeom prst="rect">
            <a:avLst/>
          </a:prstGeom>
        </p:spPr>
        <p:txBody>
          <a:bodyPr vert="horz" lIns="0" tIns="0" rIns="0" bIns="0" rtlCol="0" anchor="t">
            <a:spAutoFit/>
          </a:bodyPr>
          <a:lstStyle>
            <a:lvl1pPr marL="342900" indent="-342900" algn="l" defTabSz="457200" rtl="0" eaLnBrk="1" latinLnBrk="0" hangingPunct="1">
              <a:spcBef>
                <a:spcPct val="20000"/>
              </a:spcBef>
              <a:buSzPct val="100000"/>
              <a:buFontTx/>
              <a:buBlip>
                <a:blip r:embed="rId6"/>
              </a:buBlip>
              <a:defRPr sz="2000" kern="1200">
                <a:solidFill>
                  <a:schemeClr val="accent2"/>
                </a:solidFill>
                <a:latin typeface="Arial"/>
                <a:ea typeface="+mn-ea"/>
                <a:cs typeface="Arial"/>
              </a:defRPr>
            </a:lvl1pPr>
            <a:lvl2pPr marL="742950" indent="-285750" algn="l" defTabSz="457200" rtl="0" eaLnBrk="1" latinLnBrk="0" hangingPunct="1">
              <a:spcBef>
                <a:spcPct val="20000"/>
              </a:spcBef>
              <a:buSzPct val="100000"/>
              <a:buFontTx/>
              <a:buBlip>
                <a:blip r:embed="rId7"/>
              </a:buBlip>
              <a:defRPr sz="1800" kern="1200">
                <a:solidFill>
                  <a:schemeClr val="accent2"/>
                </a:solidFill>
                <a:latin typeface="Arial"/>
                <a:ea typeface="+mn-ea"/>
                <a:cs typeface="Arial"/>
              </a:defRPr>
            </a:lvl2pPr>
            <a:lvl3pPr marL="1143000" indent="-228600" algn="l" defTabSz="457200" rtl="0" eaLnBrk="1" latinLnBrk="0" hangingPunct="1">
              <a:spcBef>
                <a:spcPct val="20000"/>
              </a:spcBef>
              <a:buSzPct val="100000"/>
              <a:buFontTx/>
              <a:buBlip>
                <a:blip r:embed="rId8"/>
              </a:buBlip>
              <a:defRPr sz="1600" kern="1200">
                <a:solidFill>
                  <a:schemeClr val="accent2"/>
                </a:solidFill>
                <a:latin typeface="Arial"/>
                <a:ea typeface="+mn-ea"/>
                <a:cs typeface="Arial"/>
              </a:defRPr>
            </a:lvl3pPr>
            <a:lvl4pPr marL="1600200" indent="-228600" algn="l" defTabSz="457200" rtl="0" eaLnBrk="1" latinLnBrk="0" hangingPunct="1">
              <a:spcBef>
                <a:spcPct val="20000"/>
              </a:spcBef>
              <a:buSzPct val="100000"/>
              <a:buFontTx/>
              <a:buBlip>
                <a:blip r:embed="rId9"/>
              </a:buBlip>
              <a:defRPr sz="1400" kern="1200">
                <a:solidFill>
                  <a:schemeClr val="accent2"/>
                </a:solidFill>
                <a:latin typeface="Arial"/>
                <a:ea typeface="+mn-ea"/>
                <a:cs typeface="Arial"/>
              </a:defRPr>
            </a:lvl4pPr>
            <a:lvl5pPr marL="2057400" indent="-228600" algn="l" defTabSz="457200" rtl="0" eaLnBrk="1" latinLnBrk="0" hangingPunct="1">
              <a:spcBef>
                <a:spcPct val="20000"/>
              </a:spcBef>
              <a:buSzPct val="100000"/>
              <a:buFontTx/>
              <a:buBlip>
                <a:blip r:embed="rId6"/>
              </a:buBlip>
              <a:defRPr sz="1400" kern="1200">
                <a:solidFill>
                  <a:schemeClr val="accent2"/>
                </a:solidFill>
                <a:latin typeface="Arial"/>
                <a:ea typeface="+mn-ea"/>
                <a:cs typeface="Arial"/>
              </a:defRPr>
            </a:lvl5pPr>
            <a:lvl6pPr marL="2286000" indent="0" algn="l" defTabSz="457200" rtl="0" eaLnBrk="1" latinLnBrk="0" hangingPunct="1">
              <a:spcBef>
                <a:spcPct val="20000"/>
              </a:spcBef>
              <a:buFont typeface="Arial"/>
              <a:buNone/>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pPr>
            <a:r>
              <a:rPr lang="en-US" b="1" dirty="0" smtClean="0">
                <a:solidFill>
                  <a:srgbClr val="0C0C0C"/>
                </a:solidFill>
              </a:rPr>
              <a:t>Intact Soil Cores </a:t>
            </a:r>
            <a:r>
              <a:rPr lang="en-US" dirty="0" smtClean="0">
                <a:solidFill>
                  <a:srgbClr val="0C0C0C"/>
                </a:solidFill>
              </a:rPr>
              <a:t>- collected </a:t>
            </a:r>
            <a:r>
              <a:rPr lang="en-US" dirty="0">
                <a:solidFill>
                  <a:srgbClr val="0C0C0C"/>
                </a:solidFill>
              </a:rPr>
              <a:t>from DWP, Florida</a:t>
            </a:r>
          </a:p>
          <a:p>
            <a:pPr lvl="1">
              <a:spcBef>
                <a:spcPts val="0"/>
              </a:spcBef>
            </a:pPr>
            <a:r>
              <a:rPr lang="en-US" dirty="0">
                <a:solidFill>
                  <a:srgbClr val="0C0C0C"/>
                </a:solidFill>
              </a:rPr>
              <a:t>Three depths: </a:t>
            </a:r>
            <a:r>
              <a:rPr lang="en-US" dirty="0"/>
              <a:t>0-30, 30-60 and 60-90 cm</a:t>
            </a:r>
            <a:endParaRPr lang="en-US" dirty="0">
              <a:solidFill>
                <a:srgbClr val="0C0C0C"/>
              </a:solidFill>
            </a:endParaRPr>
          </a:p>
          <a:p>
            <a:pPr lvl="1">
              <a:spcBef>
                <a:spcPts val="0"/>
              </a:spcBef>
            </a:pPr>
            <a:r>
              <a:rPr lang="en-US" dirty="0">
                <a:solidFill>
                  <a:srgbClr val="0C0C0C"/>
                </a:solidFill>
              </a:rPr>
              <a:t>Three transect locations: dry, </a:t>
            </a:r>
            <a:r>
              <a:rPr lang="en-US" dirty="0" smtClean="0">
                <a:solidFill>
                  <a:srgbClr val="0C0C0C"/>
                </a:solidFill>
              </a:rPr>
              <a:t>intermittently </a:t>
            </a:r>
            <a:r>
              <a:rPr lang="en-US" dirty="0">
                <a:solidFill>
                  <a:srgbClr val="0C0C0C"/>
                </a:solidFill>
              </a:rPr>
              <a:t>wet, very </a:t>
            </a:r>
            <a:r>
              <a:rPr lang="en-US" dirty="0" smtClean="0">
                <a:solidFill>
                  <a:srgbClr val="0C0C0C"/>
                </a:solidFill>
              </a:rPr>
              <a:t>wet</a:t>
            </a:r>
            <a:endParaRPr lang="en-US" dirty="0">
              <a:solidFill>
                <a:srgbClr val="0C0C0C"/>
              </a:solidFill>
            </a:endParaRPr>
          </a:p>
        </p:txBody>
      </p:sp>
      <p:sp>
        <p:nvSpPr>
          <p:cNvPr id="31" name="Title 12"/>
          <p:cNvSpPr txBox="1">
            <a:spLocks/>
          </p:cNvSpPr>
          <p:nvPr/>
        </p:nvSpPr>
        <p:spPr>
          <a:xfrm>
            <a:off x="207778" y="222433"/>
            <a:ext cx="6629400" cy="868680"/>
          </a:xfrm>
          <a:prstGeom prst="rect">
            <a:avLst/>
          </a:prstGeom>
        </p:spPr>
        <p:txBody>
          <a:bodyPr vert="horz" lIns="0" tIns="0" rIns="0" bIns="0" rtlCol="0" anchor="ctr" anchorCtr="0">
            <a:noAutofit/>
          </a:bodyPr>
          <a:lstStyle>
            <a:lvl1pPr algn="l" defTabSz="457200" rtl="0" eaLnBrk="1" latinLnBrk="0" hangingPunct="1">
              <a:spcBef>
                <a:spcPct val="0"/>
              </a:spcBef>
              <a:buNone/>
              <a:defRPr sz="2600" b="1" kern="1200">
                <a:solidFill>
                  <a:srgbClr val="FFFFFF"/>
                </a:solidFill>
                <a:latin typeface="Arial"/>
                <a:ea typeface="+mj-ea"/>
                <a:cs typeface="Arial"/>
              </a:defRPr>
            </a:lvl1pPr>
          </a:lstStyle>
          <a:p>
            <a:pPr algn="ctr"/>
            <a:r>
              <a:rPr lang="en-US" sz="2300" dirty="0" smtClean="0"/>
              <a:t/>
            </a:r>
            <a:br>
              <a:rPr lang="en-US" sz="2300" dirty="0" smtClean="0"/>
            </a:br>
            <a:r>
              <a:rPr lang="en-US" sz="2300" dirty="0" smtClean="0"/>
              <a:t>Yes, there is soil in Florida!</a:t>
            </a:r>
            <a:br>
              <a:rPr lang="en-US" sz="2300" dirty="0" smtClean="0"/>
            </a:br>
            <a:endParaRPr lang="en-US" sz="2300" dirty="0"/>
          </a:p>
        </p:txBody>
      </p:sp>
    </p:spTree>
    <p:extLst>
      <p:ext uri="{BB962C8B-B14F-4D97-AF65-F5344CB8AC3E}">
        <p14:creationId xmlns:p14="http://schemas.microsoft.com/office/powerpoint/2010/main" val="18838787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1480" y="1375245"/>
            <a:ext cx="8662020" cy="1301895"/>
          </a:xfrm>
        </p:spPr>
        <p:txBody>
          <a:bodyPr/>
          <a:lstStyle/>
          <a:p>
            <a:pPr marL="457200" lvl="1" indent="0">
              <a:spcBef>
                <a:spcPts val="0"/>
              </a:spcBef>
              <a:buNone/>
            </a:pPr>
            <a:endParaRPr lang="en-US" dirty="0" smtClean="0">
              <a:solidFill>
                <a:srgbClr val="0C0C0C"/>
              </a:solidFill>
            </a:endParaRPr>
          </a:p>
          <a:p>
            <a:pPr>
              <a:spcBef>
                <a:spcPts val="600"/>
              </a:spcBef>
            </a:pPr>
            <a:r>
              <a:rPr lang="en-US" b="1" dirty="0" smtClean="0">
                <a:solidFill>
                  <a:srgbClr val="0C0C0C"/>
                </a:solidFill>
              </a:rPr>
              <a:t>Soil Pore Water </a:t>
            </a:r>
            <a:r>
              <a:rPr lang="en-US" dirty="0" smtClean="0">
                <a:solidFill>
                  <a:srgbClr val="0C0C0C"/>
                </a:solidFill>
              </a:rPr>
              <a:t>– extracted at 3 differed tensions representing different pore size domains</a:t>
            </a:r>
          </a:p>
          <a:p>
            <a:pPr lvl="1"/>
            <a:r>
              <a:rPr lang="en-US" dirty="0" smtClean="0">
                <a:solidFill>
                  <a:srgbClr val="0C0C0C"/>
                </a:solidFill>
              </a:rPr>
              <a:t>Sequentially extracted, smaller vacuum suction (larger pores) first</a:t>
            </a:r>
            <a:endParaRPr lang="en-US" b="1" dirty="0"/>
          </a:p>
        </p:txBody>
      </p:sp>
      <p:sp>
        <p:nvSpPr>
          <p:cNvPr id="6" name="Slide Number Placeholder 5"/>
          <p:cNvSpPr>
            <a:spLocks noGrp="1"/>
          </p:cNvSpPr>
          <p:nvPr>
            <p:ph type="sldNum" sz="quarter" idx="13"/>
          </p:nvPr>
        </p:nvSpPr>
        <p:spPr/>
        <p:txBody>
          <a:bodyPr/>
          <a:lstStyle/>
          <a:p>
            <a:fld id="{03722D57-58D6-9447-A6D5-A97F6C35A8FB}" type="slidenum">
              <a:rPr lang="en-US" smtClean="0"/>
              <a:pPr/>
              <a:t>7</a:t>
            </a:fld>
            <a:endParaRPr lang="en-US" dirty="0"/>
          </a:p>
        </p:txBody>
      </p:sp>
      <p:sp>
        <p:nvSpPr>
          <p:cNvPr id="32" name="Title 12"/>
          <p:cNvSpPr txBox="1">
            <a:spLocks/>
          </p:cNvSpPr>
          <p:nvPr/>
        </p:nvSpPr>
        <p:spPr>
          <a:xfrm>
            <a:off x="0" y="244955"/>
            <a:ext cx="7152217" cy="868680"/>
          </a:xfrm>
          <a:prstGeom prst="rect">
            <a:avLst/>
          </a:prstGeom>
        </p:spPr>
        <p:txBody>
          <a:bodyPr vert="horz" lIns="0" tIns="0" rIns="0" bIns="0" rtlCol="0" anchor="ctr" anchorCtr="0">
            <a:noAutofit/>
          </a:bodyPr>
          <a:lstStyle>
            <a:lvl1pPr algn="l" defTabSz="457200" rtl="0" eaLnBrk="1" latinLnBrk="0" hangingPunct="1">
              <a:spcBef>
                <a:spcPct val="0"/>
              </a:spcBef>
              <a:buNone/>
              <a:defRPr sz="2600" b="1" kern="1200">
                <a:solidFill>
                  <a:srgbClr val="FFFFFF"/>
                </a:solidFill>
                <a:latin typeface="Arial"/>
                <a:ea typeface="+mj-ea"/>
                <a:cs typeface="Arial"/>
              </a:defRPr>
            </a:lvl1pPr>
          </a:lstStyle>
          <a:p>
            <a:pPr algn="ctr"/>
            <a:r>
              <a:rPr lang="en-US" sz="2300" dirty="0" smtClean="0"/>
              <a:t>Pore water fractions collected at different tensions</a:t>
            </a:r>
            <a:endParaRPr lang="en-US" sz="2300" dirty="0"/>
          </a:p>
        </p:txBody>
      </p:sp>
      <p:pic>
        <p:nvPicPr>
          <p:cNvPr id="5122" name="Picture 2" descr="C:\Users\SMIT467\AppData\Local\Microsoft\Windows\Temporary Internet Files\Content.IE5\JBR0K5QO\miniatura[1].php"/>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261235" y="5386426"/>
            <a:ext cx="936277" cy="1412487"/>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472807" y="3207363"/>
            <a:ext cx="513135" cy="1694896"/>
            <a:chOff x="-996410" y="3172463"/>
            <a:chExt cx="332814" cy="990600"/>
          </a:xfrm>
        </p:grpSpPr>
        <p:sp>
          <p:nvSpPr>
            <p:cNvPr id="29" name="Can 28"/>
            <p:cNvSpPr/>
            <p:nvPr/>
          </p:nvSpPr>
          <p:spPr>
            <a:xfrm>
              <a:off x="-996410" y="3172463"/>
              <a:ext cx="332814" cy="990600"/>
            </a:xfrm>
            <a:prstGeom prst="can">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an 29"/>
            <p:cNvSpPr/>
            <p:nvPr/>
          </p:nvSpPr>
          <p:spPr>
            <a:xfrm>
              <a:off x="-996410" y="3440502"/>
              <a:ext cx="332814" cy="659807"/>
            </a:xfrm>
            <a:prstGeom prst="can">
              <a:avLst/>
            </a:prstGeom>
            <a:blipFill>
              <a:blip r:embed="rId4">
                <a:extLst>
                  <a:ext uri="{BEBA8EAE-BF5A-486C-A8C5-ECC9F3942E4B}">
                    <a14:imgProps xmlns:a14="http://schemas.microsoft.com/office/drawing/2010/main">
                      <a14:imgLayer r:embed="rId5">
                        <a14:imgEffect>
                          <a14:artisticPaintBrush/>
                        </a14:imgEffect>
                      </a14:imgLayer>
                    </a14:imgProps>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Can 6"/>
          <p:cNvSpPr/>
          <p:nvPr/>
        </p:nvSpPr>
        <p:spPr>
          <a:xfrm>
            <a:off x="323093" y="4712888"/>
            <a:ext cx="796666" cy="299483"/>
          </a:xfrm>
          <a:prstGeom prst="can">
            <a:avLst/>
          </a:prstGeom>
          <a:solidFill>
            <a:schemeClr val="bg2">
              <a:alpha val="26000"/>
            </a:scheme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Can 30"/>
          <p:cNvSpPr/>
          <p:nvPr/>
        </p:nvSpPr>
        <p:spPr>
          <a:xfrm>
            <a:off x="323093" y="3076671"/>
            <a:ext cx="812562" cy="261384"/>
          </a:xfrm>
          <a:prstGeom prst="can">
            <a:avLst/>
          </a:prstGeom>
          <a:solidFill>
            <a:srgbClr val="B2B3B5"/>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3" name="Picture 2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21722" y="5217887"/>
            <a:ext cx="1905000" cy="1428750"/>
          </a:xfrm>
          <a:prstGeom prst="rect">
            <a:avLst/>
          </a:prstGeom>
        </p:spPr>
      </p:pic>
      <p:sp>
        <p:nvSpPr>
          <p:cNvPr id="8" name="Freeform 7"/>
          <p:cNvSpPr/>
          <p:nvPr/>
        </p:nvSpPr>
        <p:spPr>
          <a:xfrm flipV="1">
            <a:off x="1168938" y="5786839"/>
            <a:ext cx="1039720" cy="727089"/>
          </a:xfrm>
          <a:custGeom>
            <a:avLst/>
            <a:gdLst>
              <a:gd name="connsiteX0" fmla="*/ 0 w 1190625"/>
              <a:gd name="connsiteY0" fmla="*/ 337628 h 398358"/>
              <a:gd name="connsiteX1" fmla="*/ 390525 w 1190625"/>
              <a:gd name="connsiteY1" fmla="*/ 375728 h 398358"/>
              <a:gd name="connsiteX2" fmla="*/ 657225 w 1190625"/>
              <a:gd name="connsiteY2" fmla="*/ 32828 h 398358"/>
              <a:gd name="connsiteX3" fmla="*/ 1190625 w 1190625"/>
              <a:gd name="connsiteY3" fmla="*/ 13778 h 398358"/>
              <a:gd name="connsiteX4" fmla="*/ 1190625 w 1190625"/>
              <a:gd name="connsiteY4" fmla="*/ 13778 h 398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625" h="398358">
                <a:moveTo>
                  <a:pt x="0" y="337628"/>
                </a:moveTo>
                <a:cubicBezTo>
                  <a:pt x="140494" y="382078"/>
                  <a:pt x="280988" y="426528"/>
                  <a:pt x="390525" y="375728"/>
                </a:cubicBezTo>
                <a:cubicBezTo>
                  <a:pt x="500062" y="324928"/>
                  <a:pt x="523875" y="93153"/>
                  <a:pt x="657225" y="32828"/>
                </a:cubicBezTo>
                <a:cubicBezTo>
                  <a:pt x="790575" y="-27497"/>
                  <a:pt x="1190625" y="13778"/>
                  <a:pt x="1190625" y="13778"/>
                </a:cubicBezTo>
                <a:lnTo>
                  <a:pt x="1190625" y="13778"/>
                </a:lnTo>
              </a:path>
            </a:pathLst>
          </a:custGeom>
          <a:noFill/>
          <a:ln w="38100">
            <a:solidFill>
              <a:schemeClr val="bg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5" name="Straight Connector 34"/>
          <p:cNvCxnSpPr/>
          <p:nvPr/>
        </p:nvCxnSpPr>
        <p:spPr>
          <a:xfrm>
            <a:off x="713477" y="5019541"/>
            <a:ext cx="7949" cy="127176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6" name="Trapezoid 35"/>
          <p:cNvSpPr/>
          <p:nvPr/>
        </p:nvSpPr>
        <p:spPr>
          <a:xfrm flipV="1">
            <a:off x="608633" y="5441584"/>
            <a:ext cx="217635" cy="186306"/>
          </a:xfrm>
          <a:prstGeom prst="trapezoid">
            <a:avLst/>
          </a:prstGeom>
          <a:solidFill>
            <a:schemeClr val="bg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p:cNvSpPr txBox="1"/>
          <p:nvPr/>
        </p:nvSpPr>
        <p:spPr>
          <a:xfrm>
            <a:off x="1032412" y="4601019"/>
            <a:ext cx="1580224" cy="261610"/>
          </a:xfrm>
          <a:prstGeom prst="rect">
            <a:avLst/>
          </a:prstGeom>
          <a:noFill/>
        </p:spPr>
        <p:txBody>
          <a:bodyPr wrap="none" rtlCol="0">
            <a:spAutoFit/>
          </a:bodyPr>
          <a:lstStyle/>
          <a:p>
            <a:r>
              <a:rPr lang="en-US" sz="1100" dirty="0" smtClean="0">
                <a:solidFill>
                  <a:schemeClr val="accent2"/>
                </a:solidFill>
                <a:latin typeface="Arial" panose="020B0604020202020204" pitchFamily="34" charset="0"/>
                <a:cs typeface="Arial" panose="020B0604020202020204" pitchFamily="34" charset="0"/>
              </a:rPr>
              <a:t>      ceramic pore plate</a:t>
            </a:r>
            <a:endParaRPr lang="en-US" sz="1100" dirty="0">
              <a:solidFill>
                <a:schemeClr val="accent2"/>
              </a:solidFill>
              <a:latin typeface="Arial" panose="020B0604020202020204" pitchFamily="34" charset="0"/>
              <a:cs typeface="Arial" panose="020B0604020202020204" pitchFamily="34" charset="0"/>
            </a:endParaRPr>
          </a:p>
        </p:txBody>
      </p:sp>
      <p:sp>
        <p:nvSpPr>
          <p:cNvPr id="43" name="TextBox 42"/>
          <p:cNvSpPr txBox="1"/>
          <p:nvPr/>
        </p:nvSpPr>
        <p:spPr>
          <a:xfrm>
            <a:off x="1190409" y="3988080"/>
            <a:ext cx="1085554" cy="261610"/>
          </a:xfrm>
          <a:prstGeom prst="rect">
            <a:avLst/>
          </a:prstGeom>
          <a:noFill/>
        </p:spPr>
        <p:txBody>
          <a:bodyPr wrap="none" rtlCol="0">
            <a:spAutoFit/>
          </a:bodyPr>
          <a:lstStyle/>
          <a:p>
            <a:r>
              <a:rPr lang="en-US" sz="1100" dirty="0">
                <a:solidFill>
                  <a:schemeClr val="accent2"/>
                </a:solidFill>
                <a:latin typeface="Arial" panose="020B0604020202020204" pitchFamily="34" charset="0"/>
                <a:cs typeface="Arial" panose="020B0604020202020204" pitchFamily="34" charset="0"/>
              </a:rPr>
              <a:t>i</a:t>
            </a:r>
            <a:r>
              <a:rPr lang="en-US" sz="1100" dirty="0" smtClean="0">
                <a:solidFill>
                  <a:schemeClr val="accent2"/>
                </a:solidFill>
                <a:latin typeface="Arial" panose="020B0604020202020204" pitchFamily="34" charset="0"/>
                <a:cs typeface="Arial" panose="020B0604020202020204" pitchFamily="34" charset="0"/>
              </a:rPr>
              <a:t>ntact </a:t>
            </a:r>
            <a:r>
              <a:rPr lang="en-US" sz="1100" dirty="0">
                <a:solidFill>
                  <a:schemeClr val="accent2"/>
                </a:solidFill>
                <a:latin typeface="Arial" panose="020B0604020202020204" pitchFamily="34" charset="0"/>
                <a:cs typeface="Arial" panose="020B0604020202020204" pitchFamily="34" charset="0"/>
              </a:rPr>
              <a:t>s</a:t>
            </a:r>
            <a:r>
              <a:rPr lang="en-US" sz="1100" dirty="0" smtClean="0">
                <a:solidFill>
                  <a:schemeClr val="accent2"/>
                </a:solidFill>
                <a:latin typeface="Arial" panose="020B0604020202020204" pitchFamily="34" charset="0"/>
                <a:cs typeface="Arial" panose="020B0604020202020204" pitchFamily="34" charset="0"/>
              </a:rPr>
              <a:t>oil </a:t>
            </a:r>
            <a:r>
              <a:rPr lang="en-US" sz="1100" dirty="0">
                <a:solidFill>
                  <a:schemeClr val="accent2"/>
                </a:solidFill>
                <a:latin typeface="Arial" panose="020B0604020202020204" pitchFamily="34" charset="0"/>
                <a:cs typeface="Arial" panose="020B0604020202020204" pitchFamily="34" charset="0"/>
              </a:rPr>
              <a:t>c</a:t>
            </a:r>
            <a:r>
              <a:rPr lang="en-US" sz="1100" dirty="0" smtClean="0">
                <a:solidFill>
                  <a:schemeClr val="accent2"/>
                </a:solidFill>
                <a:latin typeface="Arial" panose="020B0604020202020204" pitchFamily="34" charset="0"/>
                <a:cs typeface="Arial" panose="020B0604020202020204" pitchFamily="34" charset="0"/>
              </a:rPr>
              <a:t>ore</a:t>
            </a:r>
            <a:endParaRPr lang="en-US" sz="1100" dirty="0">
              <a:solidFill>
                <a:schemeClr val="accent2"/>
              </a:solidFill>
              <a:latin typeface="Arial" panose="020B0604020202020204" pitchFamily="34" charset="0"/>
              <a:cs typeface="Arial" panose="020B0604020202020204" pitchFamily="34" charset="0"/>
            </a:endParaRPr>
          </a:p>
        </p:txBody>
      </p:sp>
      <p:cxnSp>
        <p:nvCxnSpPr>
          <p:cNvPr id="45" name="Straight Arrow Connector 44"/>
          <p:cNvCxnSpPr/>
          <p:nvPr/>
        </p:nvCxnSpPr>
        <p:spPr>
          <a:xfrm flipH="1">
            <a:off x="1108687" y="4230430"/>
            <a:ext cx="1099971"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flipH="1">
            <a:off x="1197512" y="4831621"/>
            <a:ext cx="1336138" cy="444"/>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p:nvPr/>
        </p:nvCxnSpPr>
        <p:spPr>
          <a:xfrm flipH="1">
            <a:off x="3869932" y="6394084"/>
            <a:ext cx="3492891"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59" name="Group 58"/>
          <p:cNvGrpSpPr/>
          <p:nvPr/>
        </p:nvGrpSpPr>
        <p:grpSpPr>
          <a:xfrm>
            <a:off x="4635680" y="4474081"/>
            <a:ext cx="2069409" cy="1487612"/>
            <a:chOff x="5445816" y="3347205"/>
            <a:chExt cx="1066684" cy="1009794"/>
          </a:xfrm>
        </p:grpSpPr>
        <p:pic>
          <p:nvPicPr>
            <p:cNvPr id="5126" name="Picture 6" descr="C:\Users\SMIT467\AppData\Local\Microsoft\Windows\Temporary Internet Files\Content.IE5\9JW6Y2US\PngMedium-Test-Tubes-16720[1].gif"/>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45816" y="3347205"/>
              <a:ext cx="1066684" cy="1009794"/>
            </a:xfrm>
            <a:prstGeom prst="rect">
              <a:avLst/>
            </a:prstGeom>
            <a:noFill/>
            <a:extLst>
              <a:ext uri="{909E8E84-426E-40DD-AFC4-6F175D3DCCD1}">
                <a14:hiddenFill xmlns:a14="http://schemas.microsoft.com/office/drawing/2010/main">
                  <a:solidFill>
                    <a:srgbClr val="FFFFFF"/>
                  </a:solidFill>
                </a14:hiddenFill>
              </a:ext>
            </a:extLst>
          </p:spPr>
        </p:pic>
        <p:sp>
          <p:nvSpPr>
            <p:cNvPr id="57" name="Can 56"/>
            <p:cNvSpPr/>
            <p:nvPr/>
          </p:nvSpPr>
          <p:spPr>
            <a:xfrm>
              <a:off x="5889537" y="3939051"/>
              <a:ext cx="142875" cy="306653"/>
            </a:xfrm>
            <a:prstGeom prst="can">
              <a:avLst/>
            </a:prstGeom>
            <a:solidFill>
              <a:schemeClr val="accent3">
                <a:lumMod val="40000"/>
                <a:lumOff val="6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Can 62"/>
            <p:cNvSpPr/>
            <p:nvPr/>
          </p:nvSpPr>
          <p:spPr>
            <a:xfrm>
              <a:off x="5618561" y="3922611"/>
              <a:ext cx="142875" cy="306653"/>
            </a:xfrm>
            <a:prstGeom prst="can">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Can 63"/>
            <p:cNvSpPr/>
            <p:nvPr/>
          </p:nvSpPr>
          <p:spPr>
            <a:xfrm>
              <a:off x="6176640" y="4067611"/>
              <a:ext cx="142875" cy="165026"/>
            </a:xfrm>
            <a:prstGeom prst="can">
              <a:avLst/>
            </a:prstGeom>
            <a:solidFill>
              <a:schemeClr val="accent3">
                <a:lumMod val="5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7" name="TextBox 66"/>
          <p:cNvSpPr txBox="1"/>
          <p:nvPr/>
        </p:nvSpPr>
        <p:spPr>
          <a:xfrm>
            <a:off x="4124166" y="6132474"/>
            <a:ext cx="2775119" cy="261610"/>
          </a:xfrm>
          <a:prstGeom prst="rect">
            <a:avLst/>
          </a:prstGeom>
          <a:noFill/>
        </p:spPr>
        <p:txBody>
          <a:bodyPr wrap="none" rtlCol="0">
            <a:spAutoFit/>
          </a:bodyPr>
          <a:lstStyle/>
          <a:p>
            <a:r>
              <a:rPr lang="en-US" sz="1100" dirty="0" smtClean="0">
                <a:solidFill>
                  <a:schemeClr val="accent2"/>
                </a:solidFill>
                <a:latin typeface="Arial" panose="020B0604020202020204" pitchFamily="34" charset="0"/>
                <a:cs typeface="Arial" panose="020B0604020202020204" pitchFamily="34" charset="0"/>
              </a:rPr>
              <a:t>programmable vacuum suction pressure  </a:t>
            </a:r>
            <a:endParaRPr lang="en-US" sz="1100" dirty="0">
              <a:solidFill>
                <a:schemeClr val="accent2"/>
              </a:solidFill>
              <a:latin typeface="Arial" panose="020B0604020202020204" pitchFamily="34" charset="0"/>
              <a:cs typeface="Arial" panose="020B0604020202020204" pitchFamily="34" charset="0"/>
            </a:endParaRPr>
          </a:p>
        </p:txBody>
      </p:sp>
      <p:sp>
        <p:nvSpPr>
          <p:cNvPr id="60" name="TextBox 59"/>
          <p:cNvSpPr txBox="1"/>
          <p:nvPr/>
        </p:nvSpPr>
        <p:spPr>
          <a:xfrm>
            <a:off x="2589433" y="2987385"/>
            <a:ext cx="1920719" cy="923330"/>
          </a:xfrm>
          <a:prstGeom prst="rect">
            <a:avLst/>
          </a:prstGeom>
          <a:noFill/>
          <a:ln>
            <a:solidFill>
              <a:schemeClr val="tx2"/>
            </a:solidFill>
          </a:ln>
        </p:spPr>
        <p:txBody>
          <a:bodyPr wrap="none" rtlCol="0">
            <a:spAutoFit/>
          </a:bodyPr>
          <a:lstStyle/>
          <a:p>
            <a:pPr algn="ctr"/>
            <a:r>
              <a:rPr lang="en-US" b="1" u="sng" dirty="0" smtClean="0">
                <a:solidFill>
                  <a:schemeClr val="accent2"/>
                </a:solidFill>
                <a:latin typeface="Arial" panose="020B0604020202020204" pitchFamily="34" charset="0"/>
                <a:cs typeface="Arial" panose="020B0604020202020204" pitchFamily="34" charset="0"/>
              </a:rPr>
              <a:t>Macropores</a:t>
            </a:r>
          </a:p>
          <a:p>
            <a:pPr algn="ctr"/>
            <a:r>
              <a:rPr lang="en-US" dirty="0" smtClean="0">
                <a:solidFill>
                  <a:schemeClr val="accent2"/>
                </a:solidFill>
                <a:latin typeface="Arial" panose="020B0604020202020204" pitchFamily="34" charset="0"/>
                <a:cs typeface="Arial" panose="020B0604020202020204" pitchFamily="34" charset="0"/>
              </a:rPr>
              <a:t>150 </a:t>
            </a:r>
            <a:r>
              <a:rPr lang="en-US" dirty="0" err="1" smtClean="0">
                <a:solidFill>
                  <a:schemeClr val="accent2"/>
                </a:solidFill>
                <a:latin typeface="Arial" panose="020B0604020202020204" pitchFamily="34" charset="0"/>
                <a:cs typeface="Arial" panose="020B0604020202020204" pitchFamily="34" charset="0"/>
              </a:rPr>
              <a:t>μm</a:t>
            </a:r>
            <a:r>
              <a:rPr lang="en-US" dirty="0" smtClean="0">
                <a:solidFill>
                  <a:schemeClr val="accent2"/>
                </a:solidFill>
                <a:latin typeface="Arial" panose="020B0604020202020204" pitchFamily="34" charset="0"/>
                <a:cs typeface="Arial" panose="020B0604020202020204" pitchFamily="34" charset="0"/>
              </a:rPr>
              <a:t> diameter</a:t>
            </a:r>
          </a:p>
          <a:p>
            <a:pPr algn="ctr"/>
            <a:r>
              <a:rPr lang="en-US" dirty="0" smtClean="0">
                <a:solidFill>
                  <a:schemeClr val="accent2"/>
                </a:solidFill>
                <a:latin typeface="Arial" panose="020B0604020202020204" pitchFamily="34" charset="0"/>
                <a:cs typeface="Arial" panose="020B0604020202020204" pitchFamily="34" charset="0"/>
              </a:rPr>
              <a:t>-15 </a:t>
            </a:r>
            <a:r>
              <a:rPr lang="en-US" dirty="0" err="1" smtClean="0">
                <a:solidFill>
                  <a:schemeClr val="accent2"/>
                </a:solidFill>
                <a:latin typeface="Arial" panose="020B0604020202020204" pitchFamily="34" charset="0"/>
                <a:cs typeface="Arial" panose="020B0604020202020204" pitchFamily="34" charset="0"/>
              </a:rPr>
              <a:t>mb</a:t>
            </a:r>
            <a:r>
              <a:rPr lang="en-US" dirty="0" smtClean="0">
                <a:solidFill>
                  <a:schemeClr val="accent2"/>
                </a:solidFill>
                <a:latin typeface="Arial" panose="020B0604020202020204" pitchFamily="34" charset="0"/>
                <a:cs typeface="Arial" panose="020B0604020202020204" pitchFamily="34" charset="0"/>
              </a:rPr>
              <a:t> tension</a:t>
            </a:r>
            <a:endParaRPr lang="en-US" dirty="0">
              <a:solidFill>
                <a:schemeClr val="accent2"/>
              </a:solidFill>
              <a:latin typeface="Arial" panose="020B0604020202020204" pitchFamily="34" charset="0"/>
              <a:cs typeface="Arial" panose="020B0604020202020204" pitchFamily="34" charset="0"/>
            </a:endParaRPr>
          </a:p>
        </p:txBody>
      </p:sp>
      <p:sp>
        <p:nvSpPr>
          <p:cNvPr id="69" name="TextBox 68"/>
          <p:cNvSpPr txBox="1"/>
          <p:nvPr/>
        </p:nvSpPr>
        <p:spPr>
          <a:xfrm>
            <a:off x="4635680" y="2987385"/>
            <a:ext cx="1838966" cy="923330"/>
          </a:xfrm>
          <a:prstGeom prst="rect">
            <a:avLst/>
          </a:prstGeom>
          <a:noFill/>
          <a:ln>
            <a:solidFill>
              <a:schemeClr val="tx2"/>
            </a:solidFill>
          </a:ln>
        </p:spPr>
        <p:txBody>
          <a:bodyPr wrap="none" rtlCol="0">
            <a:spAutoFit/>
          </a:bodyPr>
          <a:lstStyle/>
          <a:p>
            <a:pPr algn="ctr"/>
            <a:r>
              <a:rPr lang="en-US" b="1" u="sng" dirty="0" smtClean="0">
                <a:solidFill>
                  <a:schemeClr val="accent2"/>
                </a:solidFill>
                <a:latin typeface="Arial" panose="020B0604020202020204" pitchFamily="34" charset="0"/>
                <a:cs typeface="Arial" panose="020B0604020202020204" pitchFamily="34" charset="0"/>
              </a:rPr>
              <a:t>Micropores</a:t>
            </a:r>
          </a:p>
          <a:p>
            <a:pPr algn="ctr"/>
            <a:r>
              <a:rPr lang="en-US" dirty="0" smtClean="0">
                <a:solidFill>
                  <a:schemeClr val="accent2"/>
                </a:solidFill>
                <a:latin typeface="Arial" panose="020B0604020202020204" pitchFamily="34" charset="0"/>
                <a:cs typeface="Arial" panose="020B0604020202020204" pitchFamily="34" charset="0"/>
              </a:rPr>
              <a:t>10 </a:t>
            </a:r>
            <a:r>
              <a:rPr lang="en-US" dirty="0" err="1" smtClean="0">
                <a:solidFill>
                  <a:schemeClr val="accent2"/>
                </a:solidFill>
                <a:latin typeface="Arial" panose="020B0604020202020204" pitchFamily="34" charset="0"/>
                <a:cs typeface="Arial" panose="020B0604020202020204" pitchFamily="34" charset="0"/>
              </a:rPr>
              <a:t>μm</a:t>
            </a:r>
            <a:r>
              <a:rPr lang="en-US" dirty="0" smtClean="0">
                <a:solidFill>
                  <a:schemeClr val="accent2"/>
                </a:solidFill>
                <a:latin typeface="Arial" panose="020B0604020202020204" pitchFamily="34" charset="0"/>
                <a:cs typeface="Arial" panose="020B0604020202020204" pitchFamily="34" charset="0"/>
              </a:rPr>
              <a:t> diameter</a:t>
            </a:r>
          </a:p>
          <a:p>
            <a:pPr algn="ctr"/>
            <a:r>
              <a:rPr lang="en-US" dirty="0" smtClean="0">
                <a:solidFill>
                  <a:schemeClr val="accent2"/>
                </a:solidFill>
                <a:latin typeface="Arial" panose="020B0604020202020204" pitchFamily="34" charset="0"/>
                <a:cs typeface="Arial" panose="020B0604020202020204" pitchFamily="34" charset="0"/>
              </a:rPr>
              <a:t>-150 </a:t>
            </a:r>
            <a:r>
              <a:rPr lang="en-US" dirty="0" err="1" smtClean="0">
                <a:solidFill>
                  <a:schemeClr val="accent2"/>
                </a:solidFill>
                <a:latin typeface="Arial" panose="020B0604020202020204" pitchFamily="34" charset="0"/>
                <a:cs typeface="Arial" panose="020B0604020202020204" pitchFamily="34" charset="0"/>
              </a:rPr>
              <a:t>mb</a:t>
            </a:r>
            <a:r>
              <a:rPr lang="en-US" dirty="0" smtClean="0">
                <a:solidFill>
                  <a:schemeClr val="accent2"/>
                </a:solidFill>
                <a:latin typeface="Arial" panose="020B0604020202020204" pitchFamily="34" charset="0"/>
                <a:cs typeface="Arial" panose="020B0604020202020204" pitchFamily="34" charset="0"/>
              </a:rPr>
              <a:t> tension</a:t>
            </a:r>
            <a:endParaRPr lang="en-US" dirty="0">
              <a:solidFill>
                <a:schemeClr val="accent2"/>
              </a:solidFill>
              <a:latin typeface="Arial" panose="020B0604020202020204" pitchFamily="34" charset="0"/>
              <a:cs typeface="Arial" panose="020B0604020202020204" pitchFamily="34" charset="0"/>
            </a:endParaRPr>
          </a:p>
        </p:txBody>
      </p:sp>
      <p:sp>
        <p:nvSpPr>
          <p:cNvPr id="70" name="TextBox 69"/>
          <p:cNvSpPr txBox="1"/>
          <p:nvPr/>
        </p:nvSpPr>
        <p:spPr>
          <a:xfrm>
            <a:off x="6540732" y="2987385"/>
            <a:ext cx="2518703" cy="923330"/>
          </a:xfrm>
          <a:prstGeom prst="rect">
            <a:avLst/>
          </a:prstGeom>
          <a:noFill/>
          <a:ln>
            <a:solidFill>
              <a:schemeClr val="tx2"/>
            </a:solidFill>
          </a:ln>
        </p:spPr>
        <p:txBody>
          <a:bodyPr wrap="none" rtlCol="0">
            <a:spAutoFit/>
          </a:bodyPr>
          <a:lstStyle/>
          <a:p>
            <a:pPr algn="ctr"/>
            <a:r>
              <a:rPr lang="en-US" b="1" u="sng" dirty="0" smtClean="0">
                <a:solidFill>
                  <a:schemeClr val="accent2"/>
                </a:solidFill>
                <a:latin typeface="Arial" panose="020B0604020202020204" pitchFamily="34" charset="0"/>
                <a:cs typeface="Arial" panose="020B0604020202020204" pitchFamily="34" charset="0"/>
              </a:rPr>
              <a:t>Very Fine Micropores</a:t>
            </a:r>
          </a:p>
          <a:p>
            <a:pPr algn="ctr"/>
            <a:r>
              <a:rPr lang="en-US" dirty="0" smtClean="0">
                <a:solidFill>
                  <a:schemeClr val="accent2"/>
                </a:solidFill>
                <a:latin typeface="Arial" panose="020B0604020202020204" pitchFamily="34" charset="0"/>
                <a:cs typeface="Arial" panose="020B0604020202020204" pitchFamily="34" charset="0"/>
              </a:rPr>
              <a:t>3 </a:t>
            </a:r>
            <a:r>
              <a:rPr lang="en-US" dirty="0" err="1" smtClean="0">
                <a:solidFill>
                  <a:schemeClr val="accent2"/>
                </a:solidFill>
                <a:latin typeface="Arial" panose="020B0604020202020204" pitchFamily="34" charset="0"/>
                <a:cs typeface="Arial" panose="020B0604020202020204" pitchFamily="34" charset="0"/>
              </a:rPr>
              <a:t>μm</a:t>
            </a:r>
            <a:r>
              <a:rPr lang="en-US" dirty="0" smtClean="0">
                <a:solidFill>
                  <a:schemeClr val="accent2"/>
                </a:solidFill>
                <a:latin typeface="Arial" panose="020B0604020202020204" pitchFamily="34" charset="0"/>
                <a:cs typeface="Arial" panose="020B0604020202020204" pitchFamily="34" charset="0"/>
              </a:rPr>
              <a:t> diameter</a:t>
            </a:r>
          </a:p>
          <a:p>
            <a:pPr algn="ctr"/>
            <a:r>
              <a:rPr lang="en-US" dirty="0" smtClean="0">
                <a:solidFill>
                  <a:schemeClr val="accent2"/>
                </a:solidFill>
                <a:latin typeface="Arial" panose="020B0604020202020204" pitchFamily="34" charset="0"/>
                <a:cs typeface="Arial" panose="020B0604020202020204" pitchFamily="34" charset="0"/>
              </a:rPr>
              <a:t>-500 </a:t>
            </a:r>
            <a:r>
              <a:rPr lang="en-US" dirty="0" err="1" smtClean="0">
                <a:solidFill>
                  <a:schemeClr val="accent2"/>
                </a:solidFill>
                <a:latin typeface="Arial" panose="020B0604020202020204" pitchFamily="34" charset="0"/>
                <a:cs typeface="Arial" panose="020B0604020202020204" pitchFamily="34" charset="0"/>
              </a:rPr>
              <a:t>mb</a:t>
            </a:r>
            <a:r>
              <a:rPr lang="en-US" dirty="0" smtClean="0">
                <a:solidFill>
                  <a:schemeClr val="accent2"/>
                </a:solidFill>
                <a:latin typeface="Arial" panose="020B0604020202020204" pitchFamily="34" charset="0"/>
                <a:cs typeface="Arial" panose="020B0604020202020204" pitchFamily="34" charset="0"/>
              </a:rPr>
              <a:t> tension</a:t>
            </a:r>
            <a:endParaRPr lang="en-US" dirty="0">
              <a:solidFill>
                <a:schemeClr val="accent2"/>
              </a:solidFill>
              <a:latin typeface="Arial" panose="020B0604020202020204" pitchFamily="34" charset="0"/>
              <a:cs typeface="Arial" panose="020B0604020202020204" pitchFamily="34" charset="0"/>
            </a:endParaRPr>
          </a:p>
        </p:txBody>
      </p:sp>
      <p:cxnSp>
        <p:nvCxnSpPr>
          <p:cNvPr id="34" name="Straight Arrow Connector 33"/>
          <p:cNvCxnSpPr/>
          <p:nvPr/>
        </p:nvCxnSpPr>
        <p:spPr>
          <a:xfrm>
            <a:off x="4140200" y="3975100"/>
            <a:ext cx="749300" cy="4318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rot="5400000">
            <a:off x="5448305" y="4203699"/>
            <a:ext cx="406395" cy="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rot="10800000" flipV="1">
            <a:off x="6400804" y="4000499"/>
            <a:ext cx="965199" cy="40640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066818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7777" y="1326714"/>
            <a:ext cx="8657662" cy="2585323"/>
          </a:xfrm>
        </p:spPr>
        <p:txBody>
          <a:bodyPr/>
          <a:lstStyle/>
          <a:p>
            <a:pPr marL="457200" lvl="1" indent="0">
              <a:spcBef>
                <a:spcPts val="0"/>
              </a:spcBef>
              <a:buNone/>
            </a:pPr>
            <a:endParaRPr lang="en-US" sz="500" dirty="0" smtClean="0">
              <a:solidFill>
                <a:srgbClr val="0C0C0C"/>
              </a:solidFill>
            </a:endParaRPr>
          </a:p>
          <a:p>
            <a:pPr marL="342900" lvl="1" indent="-342900">
              <a:spcBef>
                <a:spcPts val="600"/>
              </a:spcBef>
              <a:buBlip>
                <a:blip r:embed="rId3"/>
              </a:buBlip>
            </a:pPr>
            <a:r>
              <a:rPr lang="en-US" dirty="0" err="1" smtClean="0"/>
              <a:t>Electrospray</a:t>
            </a:r>
            <a:r>
              <a:rPr lang="en-US" dirty="0" smtClean="0"/>
              <a:t> ionization (ESI) coupled with Fourier transform ion cyclotron resonance mass spectrometry (</a:t>
            </a:r>
            <a:r>
              <a:rPr lang="en-US" b="1" dirty="0" smtClean="0"/>
              <a:t>FT-ICR MS</a:t>
            </a:r>
            <a:r>
              <a:rPr lang="en-US" dirty="0" smtClean="0"/>
              <a:t>) has mass resolving power (&gt;1M) and mass measurement accuracy (&lt;1 </a:t>
            </a:r>
            <a:r>
              <a:rPr lang="en-US" dirty="0" err="1" smtClean="0"/>
              <a:t>ppm</a:t>
            </a:r>
            <a:r>
              <a:rPr lang="en-US" dirty="0" smtClean="0"/>
              <a:t>). </a:t>
            </a:r>
          </a:p>
          <a:p>
            <a:pPr marL="0" lvl="1" indent="0">
              <a:spcBef>
                <a:spcPts val="600"/>
              </a:spcBef>
              <a:buNone/>
            </a:pPr>
            <a:endParaRPr lang="en-US" sz="2000" dirty="0" smtClean="0"/>
          </a:p>
          <a:p>
            <a:pPr marL="0" lvl="1" indent="0">
              <a:spcBef>
                <a:spcPts val="600"/>
              </a:spcBef>
              <a:buNone/>
            </a:pPr>
            <a:endParaRPr lang="en-US" sz="2000" dirty="0"/>
          </a:p>
          <a:p>
            <a:pPr marL="0" lvl="1" indent="0">
              <a:spcBef>
                <a:spcPts val="600"/>
              </a:spcBef>
              <a:buNone/>
            </a:pPr>
            <a:endParaRPr lang="en-US" sz="2000" dirty="0">
              <a:solidFill>
                <a:srgbClr val="0C0C0C"/>
              </a:solidFill>
            </a:endParaRPr>
          </a:p>
          <a:p>
            <a:pPr marL="0" indent="0">
              <a:buNone/>
            </a:pPr>
            <a:endParaRPr lang="en-US" dirty="0"/>
          </a:p>
        </p:txBody>
      </p:sp>
      <p:sp>
        <p:nvSpPr>
          <p:cNvPr id="6" name="Slide Number Placeholder 5"/>
          <p:cNvSpPr>
            <a:spLocks noGrp="1"/>
          </p:cNvSpPr>
          <p:nvPr>
            <p:ph type="sldNum" sz="quarter" idx="13"/>
          </p:nvPr>
        </p:nvSpPr>
        <p:spPr/>
        <p:txBody>
          <a:bodyPr/>
          <a:lstStyle/>
          <a:p>
            <a:fld id="{03722D57-58D6-9447-A6D5-A97F6C35A8FB}" type="slidenum">
              <a:rPr lang="en-US" smtClean="0"/>
              <a:pPr/>
              <a:t>8</a:t>
            </a:fld>
            <a:endParaRPr lang="en-US" dirty="0"/>
          </a:p>
        </p:txBody>
      </p:sp>
      <p:sp>
        <p:nvSpPr>
          <p:cNvPr id="38" name="Title 12"/>
          <p:cNvSpPr txBox="1">
            <a:spLocks/>
          </p:cNvSpPr>
          <p:nvPr/>
        </p:nvSpPr>
        <p:spPr>
          <a:xfrm>
            <a:off x="207777" y="222433"/>
            <a:ext cx="6850247" cy="868680"/>
          </a:xfrm>
          <a:prstGeom prst="rect">
            <a:avLst/>
          </a:prstGeom>
        </p:spPr>
        <p:txBody>
          <a:bodyPr vert="horz" lIns="0" tIns="0" rIns="0" bIns="0" rtlCol="0" anchor="ctr" anchorCtr="0">
            <a:noAutofit/>
          </a:bodyPr>
          <a:lstStyle>
            <a:lvl1pPr algn="l" defTabSz="457200" rtl="0" eaLnBrk="1" latinLnBrk="0" hangingPunct="1">
              <a:spcBef>
                <a:spcPct val="0"/>
              </a:spcBef>
              <a:buNone/>
              <a:defRPr sz="2600" b="1" kern="1200">
                <a:solidFill>
                  <a:srgbClr val="FFFFFF"/>
                </a:solidFill>
                <a:latin typeface="Arial"/>
                <a:ea typeface="+mj-ea"/>
                <a:cs typeface="Arial"/>
              </a:defRPr>
            </a:lvl1pPr>
          </a:lstStyle>
          <a:p>
            <a:pPr algn="ctr"/>
            <a:r>
              <a:rPr lang="en-US" sz="2300" dirty="0" smtClean="0"/>
              <a:t/>
            </a:r>
            <a:br>
              <a:rPr lang="en-US" sz="2300" dirty="0" smtClean="0"/>
            </a:br>
            <a:r>
              <a:rPr lang="en-US" sz="2300" dirty="0" smtClean="0"/>
              <a:t>High resolution molecular characterization of OM </a:t>
            </a:r>
            <a:br>
              <a:rPr lang="en-US" sz="2300" dirty="0" smtClean="0"/>
            </a:br>
            <a:endParaRPr lang="en-US" sz="2300" dirty="0"/>
          </a:p>
        </p:txBody>
      </p:sp>
      <p:pic>
        <p:nvPicPr>
          <p:cNvPr id="39" name="Picture 7"/>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036" y="3126891"/>
            <a:ext cx="6508454" cy="38676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 name="Picture 39"/>
          <p:cNvPicPr>
            <a:picLocks noChangeAspect="1" noChangeArrowheads="1"/>
          </p:cNvPicPr>
          <p:nvPr/>
        </p:nvPicPr>
        <p:blipFill rotWithShape="1">
          <a:blip r:embed="rId5">
            <a:extLst>
              <a:ext uri="{28A0092B-C50C-407E-A947-70E740481C1C}">
                <a14:useLocalDpi xmlns:a14="http://schemas.microsoft.com/office/drawing/2010/main" val="0"/>
              </a:ext>
            </a:extLst>
          </a:blip>
          <a:srcRect t="4785" b="58155"/>
          <a:stretch/>
        </p:blipFill>
        <p:spPr bwMode="auto">
          <a:xfrm>
            <a:off x="3504713" y="2619376"/>
            <a:ext cx="5360726" cy="1490014"/>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1" name="TextBox 10"/>
          <p:cNvSpPr txBox="1"/>
          <p:nvPr/>
        </p:nvSpPr>
        <p:spPr>
          <a:xfrm>
            <a:off x="5925697" y="4874903"/>
            <a:ext cx="3087705" cy="1292662"/>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Negative-Ion electrospray Ionization </a:t>
            </a:r>
            <a:endParaRPr lang="en-US" sz="1200" dirty="0" smtClean="0">
              <a:latin typeface="Arial" panose="020B0604020202020204" pitchFamily="34" charset="0"/>
              <a:cs typeface="Arial" panose="020B0604020202020204" pitchFamily="34" charset="0"/>
            </a:endParaRPr>
          </a:p>
          <a:p>
            <a:r>
              <a:rPr lang="en-US" sz="1200" dirty="0" smtClean="0">
                <a:latin typeface="Arial" panose="020B0604020202020204" pitchFamily="34" charset="0"/>
                <a:cs typeface="Arial" panose="020B0604020202020204" pitchFamily="34" charset="0"/>
              </a:rPr>
              <a:t>FT-ICR </a:t>
            </a:r>
            <a:r>
              <a:rPr lang="en-US" sz="1200" dirty="0">
                <a:latin typeface="Arial" panose="020B0604020202020204" pitchFamily="34" charset="0"/>
                <a:cs typeface="Arial" panose="020B0604020202020204" pitchFamily="34" charset="0"/>
              </a:rPr>
              <a:t>MS at 12 Tesla</a:t>
            </a:r>
          </a:p>
          <a:p>
            <a:r>
              <a:rPr lang="en-US" sz="1200" dirty="0">
                <a:latin typeface="Arial" panose="020B0604020202020204" pitchFamily="34" charset="0"/>
                <a:cs typeface="Arial" panose="020B0604020202020204" pitchFamily="34" charset="0"/>
              </a:rPr>
              <a:t>Suwannee River </a:t>
            </a:r>
            <a:r>
              <a:rPr lang="en-US" sz="1200" dirty="0" err="1">
                <a:latin typeface="Arial" panose="020B0604020202020204" pitchFamily="34" charset="0"/>
                <a:cs typeface="Arial" panose="020B0604020202020204" pitchFamily="34" charset="0"/>
              </a:rPr>
              <a:t>Fulvic</a:t>
            </a:r>
            <a:r>
              <a:rPr lang="en-US" sz="1200" dirty="0">
                <a:latin typeface="Arial" panose="020B0604020202020204" pitchFamily="34" charset="0"/>
                <a:cs typeface="Arial" panose="020B0604020202020204" pitchFamily="34" charset="0"/>
              </a:rPr>
              <a:t> Acid (SRFA)</a:t>
            </a:r>
          </a:p>
          <a:p>
            <a:r>
              <a:rPr lang="en-US" sz="1200" b="1" dirty="0">
                <a:latin typeface="Arial" panose="020B0604020202020204" pitchFamily="34" charset="0"/>
                <a:cs typeface="Arial" panose="020B0604020202020204" pitchFamily="34" charset="0"/>
              </a:rPr>
              <a:t>10,000 peaks &gt; S/N=7 (200 &lt; m/z &lt; 1000)</a:t>
            </a:r>
          </a:p>
          <a:p>
            <a:r>
              <a:rPr lang="en-US" sz="1200" b="1" dirty="0">
                <a:latin typeface="Arial" panose="020B0604020202020204" pitchFamily="34" charset="0"/>
                <a:cs typeface="Arial" panose="020B0604020202020204" pitchFamily="34" charset="0"/>
              </a:rPr>
              <a:t>m/</a:t>
            </a:r>
            <a:r>
              <a:rPr lang="el-GR" sz="1200" b="1" dirty="0">
                <a:latin typeface="Arial" panose="020B0604020202020204" pitchFamily="34" charset="0"/>
                <a:cs typeface="Arial" panose="020B0604020202020204" pitchFamily="34" charset="0"/>
              </a:rPr>
              <a:t>Δ</a:t>
            </a:r>
            <a:r>
              <a:rPr lang="en-US" sz="1200" b="1" dirty="0">
                <a:latin typeface="Arial" panose="020B0604020202020204" pitchFamily="34" charset="0"/>
                <a:cs typeface="Arial" panose="020B0604020202020204" pitchFamily="34" charset="0"/>
              </a:rPr>
              <a:t>m</a:t>
            </a:r>
            <a:r>
              <a:rPr lang="en-US" sz="1200" b="1" baseline="-25000" dirty="0">
                <a:latin typeface="Arial" panose="020B0604020202020204" pitchFamily="34" charset="0"/>
                <a:cs typeface="Arial" panose="020B0604020202020204" pitchFamily="34" charset="0"/>
              </a:rPr>
              <a:t>50% </a:t>
            </a:r>
            <a:r>
              <a:rPr lang="en-US" sz="1200" b="1" dirty="0">
                <a:latin typeface="Arial" panose="020B0604020202020204" pitchFamily="34" charset="0"/>
                <a:cs typeface="Arial" panose="020B0604020202020204" pitchFamily="34" charset="0"/>
              </a:rPr>
              <a:t>&gt; 1000,000 at m/z 500</a:t>
            </a:r>
          </a:p>
          <a:p>
            <a:endParaRPr lang="en-US" dirty="0"/>
          </a:p>
        </p:txBody>
      </p:sp>
      <p:cxnSp>
        <p:nvCxnSpPr>
          <p:cNvPr id="15" name="Straight Connector 14"/>
          <p:cNvCxnSpPr/>
          <p:nvPr/>
        </p:nvCxnSpPr>
        <p:spPr>
          <a:xfrm>
            <a:off x="3504713" y="4109390"/>
            <a:ext cx="438637" cy="1091261"/>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4276725" y="4109390"/>
            <a:ext cx="4588716" cy="1091261"/>
          </a:xfrm>
          <a:prstGeom prst="line">
            <a:avLst/>
          </a:prstGeom>
          <a:effectLst/>
        </p:spPr>
        <p:style>
          <a:lnRef idx="2">
            <a:schemeClr val="accent1"/>
          </a:lnRef>
          <a:fillRef idx="0">
            <a:schemeClr val="accent1"/>
          </a:fillRef>
          <a:effectRef idx="1">
            <a:schemeClr val="accent1"/>
          </a:effectRef>
          <a:fontRef idx="minor">
            <a:schemeClr val="tx1"/>
          </a:fontRef>
        </p:style>
      </p:cxnSp>
      <p:pic>
        <p:nvPicPr>
          <p:cNvPr id="41" name="Picture 6"/>
          <p:cNvPicPr>
            <a:picLocks noChangeAspect="1" noChangeArrowheads="1"/>
          </p:cNvPicPr>
          <p:nvPr/>
        </p:nvPicPr>
        <p:blipFill rotWithShape="1">
          <a:blip r:embed="rId5">
            <a:extLst>
              <a:ext uri="{28A0092B-C50C-407E-A947-70E740481C1C}">
                <a14:useLocalDpi xmlns:a14="http://schemas.microsoft.com/office/drawing/2010/main" val="0"/>
              </a:ext>
            </a:extLst>
          </a:blip>
          <a:srcRect l="46582" t="48536" b="20214"/>
          <a:stretch/>
        </p:blipFill>
        <p:spPr bwMode="auto">
          <a:xfrm>
            <a:off x="2886075" y="4333228"/>
            <a:ext cx="2469135" cy="1083351"/>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cxnSp>
        <p:nvCxnSpPr>
          <p:cNvPr id="4" name="Elbow Connector 3"/>
          <p:cNvCxnSpPr/>
          <p:nvPr/>
        </p:nvCxnSpPr>
        <p:spPr>
          <a:xfrm flipV="1">
            <a:off x="2562225" y="4695825"/>
            <a:ext cx="771038" cy="600076"/>
          </a:xfrm>
          <a:prstGeom prst="bentConnector3">
            <a:avLst>
              <a:gd name="adj1" fmla="val -3120"/>
            </a:avLst>
          </a:prstGeom>
          <a:ln>
            <a:solidFill>
              <a:schemeClr val="accent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321878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209550" y="1541855"/>
            <a:ext cx="8934450" cy="4754562"/>
          </a:xfrm>
        </p:spPr>
        <p:txBody>
          <a:bodyPr>
            <a:normAutofit/>
          </a:bodyPr>
          <a:lstStyle/>
          <a:p>
            <a:r>
              <a:rPr lang="en-US" dirty="0" smtClean="0"/>
              <a:t>Compound identification via Van </a:t>
            </a:r>
            <a:r>
              <a:rPr lang="en-US" dirty="0" err="1" smtClean="0"/>
              <a:t>Krevelen</a:t>
            </a:r>
            <a:r>
              <a:rPr lang="en-US" dirty="0" smtClean="0"/>
              <a:t> diagrams elemental ratio plots</a:t>
            </a:r>
            <a:endParaRPr lang="en-US" dirty="0"/>
          </a:p>
        </p:txBody>
      </p:sp>
      <p:sp>
        <p:nvSpPr>
          <p:cNvPr id="11" name="Title 12"/>
          <p:cNvSpPr txBox="1">
            <a:spLocks/>
          </p:cNvSpPr>
          <p:nvPr/>
        </p:nvSpPr>
        <p:spPr>
          <a:xfrm>
            <a:off x="207777" y="222433"/>
            <a:ext cx="6850247" cy="868680"/>
          </a:xfrm>
          <a:prstGeom prst="rect">
            <a:avLst/>
          </a:prstGeom>
        </p:spPr>
        <p:txBody>
          <a:bodyPr vert="horz" lIns="0" tIns="0" rIns="0" bIns="0" rtlCol="0" anchor="ctr" anchorCtr="0">
            <a:noAutofit/>
          </a:bodyPr>
          <a:lstStyle>
            <a:lvl1pPr algn="l" defTabSz="457200" rtl="0" eaLnBrk="1" latinLnBrk="0" hangingPunct="1">
              <a:spcBef>
                <a:spcPct val="0"/>
              </a:spcBef>
              <a:buNone/>
              <a:defRPr sz="2600" b="1" kern="1200">
                <a:solidFill>
                  <a:srgbClr val="FFFFFF"/>
                </a:solidFill>
                <a:latin typeface="Arial"/>
                <a:ea typeface="+mj-ea"/>
                <a:cs typeface="Arial"/>
              </a:defRPr>
            </a:lvl1pPr>
          </a:lstStyle>
          <a:p>
            <a:r>
              <a:rPr lang="en-US" sz="2300" dirty="0" smtClean="0"/>
              <a:t/>
            </a:r>
            <a:br>
              <a:rPr lang="en-US" sz="2300" dirty="0" smtClean="0"/>
            </a:br>
            <a:r>
              <a:rPr lang="en-US" sz="2300" dirty="0" smtClean="0"/>
              <a:t>High resolution molecular characterization of OM </a:t>
            </a:r>
            <a:br>
              <a:rPr lang="en-US" sz="2300" dirty="0" smtClean="0"/>
            </a:br>
            <a:endParaRPr lang="en-US" sz="2300" dirty="0"/>
          </a:p>
        </p:txBody>
      </p:sp>
      <p:sp>
        <p:nvSpPr>
          <p:cNvPr id="12" name="Slide Number Placeholder 5"/>
          <p:cNvSpPr>
            <a:spLocks noGrp="1"/>
          </p:cNvSpPr>
          <p:nvPr>
            <p:ph type="sldNum" sz="quarter" idx="13"/>
          </p:nvPr>
        </p:nvSpPr>
        <p:spPr>
          <a:xfrm>
            <a:off x="8741664" y="6356350"/>
            <a:ext cx="301752" cy="365125"/>
          </a:xfrm>
        </p:spPr>
        <p:txBody>
          <a:bodyPr/>
          <a:lstStyle/>
          <a:p>
            <a:fld id="{03722D57-58D6-9447-A6D5-A97F6C35A8FB}" type="slidenum">
              <a:rPr lang="en-US" smtClean="0"/>
              <a:pPr/>
              <a:t>9</a:t>
            </a:fld>
            <a:endParaRPr lang="en-US" dirty="0"/>
          </a:p>
        </p:txBody>
      </p:sp>
      <p:pic>
        <p:nvPicPr>
          <p:cNvPr id="9" name="Picture 8"/>
          <p:cNvPicPr>
            <a:picLocks noChangeAspect="1"/>
          </p:cNvPicPr>
          <p:nvPr/>
        </p:nvPicPr>
        <p:blipFill>
          <a:blip r:embed="rId3"/>
          <a:stretch>
            <a:fillRect/>
          </a:stretch>
        </p:blipFill>
        <p:spPr>
          <a:xfrm>
            <a:off x="1676400" y="2032000"/>
            <a:ext cx="5793267" cy="4521200"/>
          </a:xfrm>
          <a:prstGeom prst="rect">
            <a:avLst/>
          </a:prstGeom>
        </p:spPr>
      </p:pic>
      <p:grpSp>
        <p:nvGrpSpPr>
          <p:cNvPr id="10" name="Group 9"/>
          <p:cNvGrpSpPr/>
          <p:nvPr/>
        </p:nvGrpSpPr>
        <p:grpSpPr>
          <a:xfrm>
            <a:off x="2750201" y="2501900"/>
            <a:ext cx="4543478" cy="3111500"/>
            <a:chOff x="2750201" y="2413000"/>
            <a:chExt cx="4543478" cy="3111500"/>
          </a:xfrm>
        </p:grpSpPr>
        <p:pic>
          <p:nvPicPr>
            <p:cNvPr id="7" name="Picture 6"/>
            <p:cNvPicPr>
              <a:picLocks noChangeAspect="1" noChangeArrowheads="1"/>
            </p:cNvPicPr>
            <p:nvPr/>
          </p:nvPicPr>
          <p:blipFill rotWithShape="1">
            <a:blip r:embed="rId4" cstate="print">
              <a:lum bright="70000" contrast="-70000"/>
              <a:extLst>
                <a:ext uri="{28A0092B-C50C-407E-A947-70E740481C1C}">
                  <a14:useLocalDpi xmlns:a14="http://schemas.microsoft.com/office/drawing/2010/main" val="0"/>
                </a:ext>
              </a:extLst>
            </a:blip>
            <a:srcRect t="33319"/>
            <a:stretch/>
          </p:blipFill>
          <p:spPr bwMode="auto">
            <a:xfrm>
              <a:off x="2750201" y="2507081"/>
              <a:ext cx="4543478" cy="2928519"/>
            </a:xfrm>
            <a:prstGeom prst="rect">
              <a:avLst/>
            </a:prstGeom>
            <a:solidFill>
              <a:schemeClr val="tx1">
                <a:alpha val="72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6972300" y="2413000"/>
              <a:ext cx="317500" cy="311150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95371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NNL_Presentation_Template_01-21-2012">
  <a:themeElements>
    <a:clrScheme name="PNNL Brand Theme 2">
      <a:dk1>
        <a:srgbClr val="707276"/>
      </a:dk1>
      <a:lt1>
        <a:srgbClr val="FFFFFF"/>
      </a:lt1>
      <a:dk2>
        <a:srgbClr val="D57500"/>
      </a:dk2>
      <a:lt2>
        <a:srgbClr val="B2B3B5"/>
      </a:lt2>
      <a:accent1>
        <a:srgbClr val="A83C0F"/>
      </a:accent1>
      <a:accent2>
        <a:srgbClr val="242424"/>
      </a:accent2>
      <a:accent3>
        <a:srgbClr val="F1AB00"/>
      </a:accent3>
      <a:accent4>
        <a:srgbClr val="007229"/>
      </a:accent4>
      <a:accent5>
        <a:srgbClr val="C10435"/>
      </a:accent5>
      <a:accent6>
        <a:srgbClr val="007FAC"/>
      </a:accent6>
      <a:hlink>
        <a:srgbClr val="003698"/>
      </a:hlink>
      <a:folHlink>
        <a:srgbClr val="8A075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PNNL Platinum Theme">
  <a:themeElements>
    <a:clrScheme name="PNNL v1">
      <a:dk1>
        <a:srgbClr val="707276"/>
      </a:dk1>
      <a:lt1>
        <a:srgbClr val="FFFFFF"/>
      </a:lt1>
      <a:dk2>
        <a:srgbClr val="D57500"/>
      </a:dk2>
      <a:lt2>
        <a:srgbClr val="B2B3B5"/>
      </a:lt2>
      <a:accent1>
        <a:srgbClr val="A83C0F"/>
      </a:accent1>
      <a:accent2>
        <a:srgbClr val="242424"/>
      </a:accent2>
      <a:accent3>
        <a:srgbClr val="F1AB00"/>
      </a:accent3>
      <a:accent4>
        <a:srgbClr val="007229"/>
      </a:accent4>
      <a:accent5>
        <a:srgbClr val="C10435"/>
      </a:accent5>
      <a:accent6>
        <a:srgbClr val="007FAC"/>
      </a:accent6>
      <a:hlink>
        <a:srgbClr val="003698"/>
      </a:hlink>
      <a:folHlink>
        <a:srgbClr val="8A075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NNL Silver Theme">
  <a:themeElements>
    <a:clrScheme name="PNNL v1">
      <a:dk1>
        <a:srgbClr val="707276"/>
      </a:dk1>
      <a:lt1>
        <a:srgbClr val="FFFFFF"/>
      </a:lt1>
      <a:dk2>
        <a:srgbClr val="D57500"/>
      </a:dk2>
      <a:lt2>
        <a:srgbClr val="B2B3B5"/>
      </a:lt2>
      <a:accent1>
        <a:srgbClr val="A83C0F"/>
      </a:accent1>
      <a:accent2>
        <a:srgbClr val="242424"/>
      </a:accent2>
      <a:accent3>
        <a:srgbClr val="F1AB00"/>
      </a:accent3>
      <a:accent4>
        <a:srgbClr val="007229"/>
      </a:accent4>
      <a:accent5>
        <a:srgbClr val="C10435"/>
      </a:accent5>
      <a:accent6>
        <a:srgbClr val="007FAC"/>
      </a:accent6>
      <a:hlink>
        <a:srgbClr val="003698"/>
      </a:hlink>
      <a:folHlink>
        <a:srgbClr val="8A075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PNNL White Theme">
  <a:themeElements>
    <a:clrScheme name="PNNL v1">
      <a:dk1>
        <a:srgbClr val="707276"/>
      </a:dk1>
      <a:lt1>
        <a:srgbClr val="FFFFFF"/>
      </a:lt1>
      <a:dk2>
        <a:srgbClr val="D57500"/>
      </a:dk2>
      <a:lt2>
        <a:srgbClr val="B2B3B5"/>
      </a:lt2>
      <a:accent1>
        <a:srgbClr val="A83C0F"/>
      </a:accent1>
      <a:accent2>
        <a:srgbClr val="242424"/>
      </a:accent2>
      <a:accent3>
        <a:srgbClr val="F1AB00"/>
      </a:accent3>
      <a:accent4>
        <a:srgbClr val="007229"/>
      </a:accent4>
      <a:accent5>
        <a:srgbClr val="C10435"/>
      </a:accent5>
      <a:accent6>
        <a:srgbClr val="007FAC"/>
      </a:accent6>
      <a:hlink>
        <a:srgbClr val="003698"/>
      </a:hlink>
      <a:folHlink>
        <a:srgbClr val="8A075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Unknown Document Type" ma:contentTypeID="0x010104" ma:contentTypeVersion="0" ma:contentTypeDescription="" ma:contentTypeScope="" ma:versionID="05d83ceaa0bbd2e3bc716e6e66bd857a">
  <xsd:schema xmlns:xsd="http://www.w3.org/2001/XMLSchema" xmlns:xs="http://www.w3.org/2001/XMLSchema" xmlns:p="http://schemas.microsoft.com/office/2006/metadata/properties" targetNamespace="http://schemas.microsoft.com/office/2006/metadata/properties" ma:root="true" ma:fieldsID="b3d69fe45253d5ff147bb69036b756a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92EF5D1-8BDA-4F5A-B542-E68EB322F5BE}">
  <ds:schemaRefs>
    <ds:schemaRef ds:uri="http://schemas.microsoft.com/office/2006/documentManagement/types"/>
    <ds:schemaRef ds:uri="http://purl.org/dc/elements/1.1/"/>
    <ds:schemaRef ds:uri="http://schemas.microsoft.com/office/infopath/2007/PartnerControls"/>
    <ds:schemaRef ds:uri="http://purl.org/dc/terms/"/>
    <ds:schemaRef ds:uri="http://schemas.openxmlformats.org/package/2006/metadata/core-properties"/>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7C9877FF-A48D-4A25-8738-442FD07AD40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8A9F2011-32CF-4C7C-8065-4905615DDB1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PNNL_Presentation_Template_01-21-2012.potx</Template>
  <TotalTime>47434</TotalTime>
  <Words>3012</Words>
  <Application>Microsoft Office PowerPoint</Application>
  <PresentationFormat>On-screen Show (4:3)</PresentationFormat>
  <Paragraphs>373</Paragraphs>
  <Slides>27</Slides>
  <Notes>24</Notes>
  <HiddenSlides>0</HiddenSlides>
  <MMClips>0</MMClips>
  <ScaleCrop>false</ScaleCrop>
  <HeadingPairs>
    <vt:vector size="4" baseType="variant">
      <vt:variant>
        <vt:lpstr>Theme</vt:lpstr>
      </vt:variant>
      <vt:variant>
        <vt:i4>4</vt:i4>
      </vt:variant>
      <vt:variant>
        <vt:lpstr>Slide Titles</vt:lpstr>
      </vt:variant>
      <vt:variant>
        <vt:i4>27</vt:i4>
      </vt:variant>
    </vt:vector>
  </HeadingPairs>
  <TitlesOfParts>
    <vt:vector size="31" baseType="lpstr">
      <vt:lpstr>PNNL_Presentation_Template_01-21-2012</vt:lpstr>
      <vt:lpstr>PNNL Platinum Theme</vt:lpstr>
      <vt:lpstr>PNNL Silver Theme</vt:lpstr>
      <vt:lpstr>PNNL White Theme</vt:lpstr>
      <vt:lpstr>Differences in the complexity of micropore and macropore-associated dissolved organic matter and implications for C persistence in soils</vt:lpstr>
      <vt:lpstr>Soluble organic matter An Important source of C in soils</vt:lpstr>
      <vt:lpstr>PowerPoint Presentation</vt:lpstr>
      <vt:lpstr> Pore-scale investigation of soluble C </vt:lpstr>
      <vt:lpstr> Pore-scale investigation of soluble C </vt:lpstr>
      <vt:lpstr> </vt:lpstr>
      <vt:lpstr>PowerPoint Presentation</vt:lpstr>
      <vt:lpstr>PowerPoint Presentation</vt:lpstr>
      <vt:lpstr>PowerPoint Presentation</vt:lpstr>
      <vt:lpstr> Pore-scale investigation of soluble C </vt:lpstr>
      <vt:lpstr>PowerPoint Presentation</vt:lpstr>
      <vt:lpstr>PowerPoint Presentation</vt:lpstr>
      <vt:lpstr> Pore-scale investigation of soluble C </vt:lpstr>
      <vt:lpstr>Incubation of inoculated soil pore water</vt:lpstr>
      <vt:lpstr>Incubation of inoculated soil pore water</vt:lpstr>
      <vt:lpstr>OM composition differs by microbe, not pore size </vt:lpstr>
      <vt:lpstr>Lipids relatively depleted Lignin relatively enriched</vt:lpstr>
      <vt:lpstr>PowerPoint Presentation</vt:lpstr>
      <vt:lpstr>Lignin, carbohydrates, amino sugars  relatively enriched</vt:lpstr>
      <vt:lpstr>Summary: Microorganisms influence transformations, not pore size  </vt:lpstr>
      <vt:lpstr>More C respired from micropores  relative to macropores</vt:lpstr>
      <vt:lpstr>PowerPoint Presentation</vt:lpstr>
      <vt:lpstr>PowerPoint Presentation</vt:lpstr>
      <vt:lpstr>acknowledgements</vt:lpstr>
      <vt:lpstr>Shifts in complexity of OM after inoculation</vt:lpstr>
      <vt:lpstr>Greater microbial cycling of amino acids in  coarse pore size domains</vt:lpstr>
      <vt:lpstr>PowerPoint Presentation</vt:lpstr>
    </vt:vector>
  </TitlesOfParts>
  <Company>Pacific Northwest National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Christopher DeGraaf</dc:creator>
  <cp:lastModifiedBy>peyton</cp:lastModifiedBy>
  <cp:revision>222</cp:revision>
  <dcterms:created xsi:type="dcterms:W3CDTF">2015-06-09T22:21:19Z</dcterms:created>
  <dcterms:modified xsi:type="dcterms:W3CDTF">2015-11-02T23:36:40Z</dcterms:modified>
</cp:coreProperties>
</file>